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57" r:id="rId3"/>
    <p:sldId id="258" r:id="rId4"/>
    <p:sldId id="261" r:id="rId5"/>
    <p:sldId id="260" r:id="rId6"/>
    <p:sldId id="259" r:id="rId7"/>
    <p:sldId id="268" r:id="rId8"/>
    <p:sldId id="264" r:id="rId9"/>
    <p:sldId id="266" r:id="rId10"/>
    <p:sldId id="262" r:id="rId11"/>
    <p:sldId id="263" r:id="rId12"/>
    <p:sldId id="265"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107" d="100"/>
          <a:sy n="107" d="100"/>
        </p:scale>
        <p:origin x="19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hen, Stefan L" userId="70681bcc-6c4d-4b02-9537-5604dc961626" providerId="ADAL" clId="{7FCEC44E-C888-4742-A473-D498D022B49B}"/>
    <pc:docChg chg="undo custSel modSld">
      <pc:chgData name="Cohen, Stefan L" userId="70681bcc-6c4d-4b02-9537-5604dc961626" providerId="ADAL" clId="{7FCEC44E-C888-4742-A473-D498D022B49B}" dt="2023-05-25T21:17:13.883" v="538" actId="14100"/>
      <pc:docMkLst>
        <pc:docMk/>
      </pc:docMkLst>
      <pc:sldChg chg="modSp">
        <pc:chgData name="Cohen, Stefan L" userId="70681bcc-6c4d-4b02-9537-5604dc961626" providerId="ADAL" clId="{7FCEC44E-C888-4742-A473-D498D022B49B}" dt="2023-05-25T18:25:40.633" v="7" actId="20577"/>
        <pc:sldMkLst>
          <pc:docMk/>
          <pc:sldMk cId="2932487381" sldId="256"/>
        </pc:sldMkLst>
        <pc:spChg chg="mod">
          <ac:chgData name="Cohen, Stefan L" userId="70681bcc-6c4d-4b02-9537-5604dc961626" providerId="ADAL" clId="{7FCEC44E-C888-4742-A473-D498D022B49B}" dt="2023-05-25T18:25:40.633" v="7" actId="20577"/>
          <ac:spMkLst>
            <pc:docMk/>
            <pc:sldMk cId="2932487381" sldId="256"/>
            <ac:spMk id="3" creationId="{00000000-0000-0000-0000-000000000000}"/>
          </ac:spMkLst>
        </pc:spChg>
      </pc:sldChg>
      <pc:sldChg chg="addSp modSp modAnim">
        <pc:chgData name="Cohen, Stefan L" userId="70681bcc-6c4d-4b02-9537-5604dc961626" providerId="ADAL" clId="{7FCEC44E-C888-4742-A473-D498D022B49B}" dt="2023-05-25T21:14:32.879" v="264"/>
        <pc:sldMkLst>
          <pc:docMk/>
          <pc:sldMk cId="2198934418" sldId="257"/>
        </pc:sldMkLst>
        <pc:spChg chg="mod">
          <ac:chgData name="Cohen, Stefan L" userId="70681bcc-6c4d-4b02-9537-5604dc961626" providerId="ADAL" clId="{7FCEC44E-C888-4742-A473-D498D022B49B}" dt="2023-05-25T21:12:54.752" v="228" actId="14100"/>
          <ac:spMkLst>
            <pc:docMk/>
            <pc:sldMk cId="2198934418" sldId="257"/>
            <ac:spMk id="3" creationId="{00000000-0000-0000-0000-000000000000}"/>
          </ac:spMkLst>
        </pc:spChg>
        <pc:spChg chg="add mod">
          <ac:chgData name="Cohen, Stefan L" userId="70681bcc-6c4d-4b02-9537-5604dc961626" providerId="ADAL" clId="{7FCEC44E-C888-4742-A473-D498D022B49B}" dt="2023-05-25T21:13:45.424" v="243" actId="1076"/>
          <ac:spMkLst>
            <pc:docMk/>
            <pc:sldMk cId="2198934418" sldId="257"/>
            <ac:spMk id="4" creationId="{F143E302-A041-48D2-9AC0-1A875DA2785E}"/>
          </ac:spMkLst>
        </pc:spChg>
      </pc:sldChg>
      <pc:sldChg chg="addSp modSp modAnim">
        <pc:chgData name="Cohen, Stefan L" userId="70681bcc-6c4d-4b02-9537-5604dc961626" providerId="ADAL" clId="{7FCEC44E-C888-4742-A473-D498D022B49B}" dt="2023-05-25T21:17:13.883" v="538" actId="14100"/>
        <pc:sldMkLst>
          <pc:docMk/>
          <pc:sldMk cId="3176734965" sldId="258"/>
        </pc:sldMkLst>
        <pc:spChg chg="mod">
          <ac:chgData name="Cohen, Stefan L" userId="70681bcc-6c4d-4b02-9537-5604dc961626" providerId="ADAL" clId="{7FCEC44E-C888-4742-A473-D498D022B49B}" dt="2023-05-25T21:14:08.670" v="263" actId="1035"/>
          <ac:spMkLst>
            <pc:docMk/>
            <pc:sldMk cId="3176734965" sldId="258"/>
            <ac:spMk id="2" creationId="{00000000-0000-0000-0000-000000000000}"/>
          </ac:spMkLst>
        </pc:spChg>
        <pc:spChg chg="add mod">
          <ac:chgData name="Cohen, Stefan L" userId="70681bcc-6c4d-4b02-9537-5604dc961626" providerId="ADAL" clId="{7FCEC44E-C888-4742-A473-D498D022B49B}" dt="2023-05-25T21:16:18.670" v="533" actId="14100"/>
          <ac:spMkLst>
            <pc:docMk/>
            <pc:sldMk cId="3176734965" sldId="258"/>
            <ac:spMk id="3" creationId="{FFED09D1-EE46-4FCB-B968-4A1E8F0996F9}"/>
          </ac:spMkLst>
        </pc:spChg>
        <pc:spChg chg="mod">
          <ac:chgData name="Cohen, Stefan L" userId="70681bcc-6c4d-4b02-9537-5604dc961626" providerId="ADAL" clId="{7FCEC44E-C888-4742-A473-D498D022B49B}" dt="2023-05-25T21:14:08.670" v="263" actId="1035"/>
          <ac:spMkLst>
            <pc:docMk/>
            <pc:sldMk cId="3176734965" sldId="258"/>
            <ac:spMk id="4" creationId="{00000000-0000-0000-0000-000000000000}"/>
          </ac:spMkLst>
        </pc:spChg>
        <pc:spChg chg="mod">
          <ac:chgData name="Cohen, Stefan L" userId="70681bcc-6c4d-4b02-9537-5604dc961626" providerId="ADAL" clId="{7FCEC44E-C888-4742-A473-D498D022B49B}" dt="2023-05-25T21:14:08.670" v="263" actId="1035"/>
          <ac:spMkLst>
            <pc:docMk/>
            <pc:sldMk cId="3176734965" sldId="258"/>
            <ac:spMk id="6" creationId="{00000000-0000-0000-0000-000000000000}"/>
          </ac:spMkLst>
        </pc:spChg>
        <pc:picChg chg="mod">
          <ac:chgData name="Cohen, Stefan L" userId="70681bcc-6c4d-4b02-9537-5604dc961626" providerId="ADAL" clId="{7FCEC44E-C888-4742-A473-D498D022B49B}" dt="2023-05-25T21:17:13.883" v="538" actId="14100"/>
          <ac:picMkLst>
            <pc:docMk/>
            <pc:sldMk cId="3176734965" sldId="258"/>
            <ac:picMk id="9" creationId="{00000000-0000-0000-0000-000000000000}"/>
          </ac:picMkLst>
        </pc:picChg>
        <pc:picChg chg="mod">
          <ac:chgData name="Cohen, Stefan L" userId="70681bcc-6c4d-4b02-9537-5604dc961626" providerId="ADAL" clId="{7FCEC44E-C888-4742-A473-D498D022B49B}" dt="2023-05-25T21:14:08.670" v="263" actId="1035"/>
          <ac:picMkLst>
            <pc:docMk/>
            <pc:sldMk cId="3176734965" sldId="258"/>
            <ac:picMk id="12"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307E6D-9BC7-4630-B574-F3CBCD534647}" type="datetimeFigureOut">
              <a:rPr lang="en-US" smtClean="0"/>
              <a:t>5/25/2023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9DCFC1-6F38-4E17-AE42-36793B3679CB}" type="slidenum">
              <a:rPr lang="en-US" smtClean="0"/>
              <a:t>‹#›</a:t>
            </a:fld>
            <a:endParaRPr lang="en-US"/>
          </a:p>
        </p:txBody>
      </p:sp>
    </p:spTree>
    <p:extLst>
      <p:ext uri="{BB962C8B-B14F-4D97-AF65-F5344CB8AC3E}">
        <p14:creationId xmlns:p14="http://schemas.microsoft.com/office/powerpoint/2010/main" val="1206825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EE1B2C-224E-4E63-A799-19FEC17B34D5}" type="slidenum">
              <a:rPr lang="en-US" smtClean="0"/>
              <a:t>4</a:t>
            </a:fld>
            <a:endParaRPr lang="en-US"/>
          </a:p>
        </p:txBody>
      </p:sp>
    </p:spTree>
    <p:extLst>
      <p:ext uri="{BB962C8B-B14F-4D97-AF65-F5344CB8AC3E}">
        <p14:creationId xmlns:p14="http://schemas.microsoft.com/office/powerpoint/2010/main" val="588911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9DCFC1-6F38-4E17-AE42-36793B3679CB}" type="slidenum">
              <a:rPr lang="en-US" smtClean="0"/>
              <a:t>6</a:t>
            </a:fld>
            <a:endParaRPr lang="en-US"/>
          </a:p>
        </p:txBody>
      </p:sp>
    </p:spTree>
    <p:extLst>
      <p:ext uri="{BB962C8B-B14F-4D97-AF65-F5344CB8AC3E}">
        <p14:creationId xmlns:p14="http://schemas.microsoft.com/office/powerpoint/2010/main" val="2717673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9DCFC1-6F38-4E17-AE42-36793B3679CB}" type="slidenum">
              <a:rPr lang="en-US" smtClean="0"/>
              <a:t>7</a:t>
            </a:fld>
            <a:endParaRPr lang="en-US"/>
          </a:p>
        </p:txBody>
      </p:sp>
    </p:spTree>
    <p:extLst>
      <p:ext uri="{BB962C8B-B14F-4D97-AF65-F5344CB8AC3E}">
        <p14:creationId xmlns:p14="http://schemas.microsoft.com/office/powerpoint/2010/main" val="213531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156A0DA8-7E07-4038-9C84-BA44F0DAF25F}" type="datetimeFigureOut">
              <a:rPr lang="en-US" smtClean="0"/>
              <a:t>5/25/2023</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33405E-07B4-41F2-AEA1-1457D0AD97B9}"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6732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6A0DA8-7E07-4038-9C84-BA44F0DAF25F}"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3405E-07B4-41F2-AEA1-1457D0AD97B9}" type="slidenum">
              <a:rPr lang="en-US" smtClean="0"/>
              <a:t>‹#›</a:t>
            </a:fld>
            <a:endParaRPr lang="en-US"/>
          </a:p>
        </p:txBody>
      </p:sp>
    </p:spTree>
    <p:extLst>
      <p:ext uri="{BB962C8B-B14F-4D97-AF65-F5344CB8AC3E}">
        <p14:creationId xmlns:p14="http://schemas.microsoft.com/office/powerpoint/2010/main" val="2029345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6A0DA8-7E07-4038-9C84-BA44F0DAF25F}"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3405E-07B4-41F2-AEA1-1457D0AD97B9}" type="slidenum">
              <a:rPr lang="en-US" smtClean="0"/>
              <a:t>‹#›</a:t>
            </a:fld>
            <a:endParaRPr lang="en-US"/>
          </a:p>
        </p:txBody>
      </p:sp>
    </p:spTree>
    <p:extLst>
      <p:ext uri="{BB962C8B-B14F-4D97-AF65-F5344CB8AC3E}">
        <p14:creationId xmlns:p14="http://schemas.microsoft.com/office/powerpoint/2010/main" val="4017715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6A0DA8-7E07-4038-9C84-BA44F0DAF25F}"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3405E-07B4-41F2-AEA1-1457D0AD97B9}" type="slidenum">
              <a:rPr lang="en-US" smtClean="0"/>
              <a:t>‹#›</a:t>
            </a:fld>
            <a:endParaRPr lang="en-US"/>
          </a:p>
        </p:txBody>
      </p:sp>
    </p:spTree>
    <p:extLst>
      <p:ext uri="{BB962C8B-B14F-4D97-AF65-F5344CB8AC3E}">
        <p14:creationId xmlns:p14="http://schemas.microsoft.com/office/powerpoint/2010/main" val="894278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6A0DA8-7E07-4038-9C84-BA44F0DAF25F}" type="datetimeFigureOut">
              <a:rPr lang="en-US" smtClean="0"/>
              <a:t>5/25/2023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3405E-07B4-41F2-AEA1-1457D0AD97B9}"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6715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56A0DA8-7E07-4038-9C84-BA44F0DAF25F}" type="datetimeFigureOut">
              <a:rPr lang="en-US" smtClean="0"/>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3405E-07B4-41F2-AEA1-1457D0AD97B9}" type="slidenum">
              <a:rPr lang="en-US" smtClean="0"/>
              <a:t>‹#›</a:t>
            </a:fld>
            <a:endParaRPr lang="en-US"/>
          </a:p>
        </p:txBody>
      </p:sp>
    </p:spTree>
    <p:extLst>
      <p:ext uri="{BB962C8B-B14F-4D97-AF65-F5344CB8AC3E}">
        <p14:creationId xmlns:p14="http://schemas.microsoft.com/office/powerpoint/2010/main" val="305856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6A0DA8-7E07-4038-9C84-BA44F0DAF25F}" type="datetimeFigureOut">
              <a:rPr lang="en-US" smtClean="0"/>
              <a:t>5/25/2023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33405E-07B4-41F2-AEA1-1457D0AD97B9}" type="slidenum">
              <a:rPr lang="en-US" smtClean="0"/>
              <a:t>‹#›</a:t>
            </a:fld>
            <a:endParaRPr lang="en-US"/>
          </a:p>
        </p:txBody>
      </p:sp>
    </p:spTree>
    <p:extLst>
      <p:ext uri="{BB962C8B-B14F-4D97-AF65-F5344CB8AC3E}">
        <p14:creationId xmlns:p14="http://schemas.microsoft.com/office/powerpoint/2010/main" val="287806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56A0DA8-7E07-4038-9C84-BA44F0DAF25F}" type="datetimeFigureOut">
              <a:rPr lang="en-US" smtClean="0"/>
              <a:t>5/25/2023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33405E-07B4-41F2-AEA1-1457D0AD97B9}" type="slidenum">
              <a:rPr lang="en-US" smtClean="0"/>
              <a:t>‹#›</a:t>
            </a:fld>
            <a:endParaRPr lang="en-US"/>
          </a:p>
        </p:txBody>
      </p:sp>
    </p:spTree>
    <p:extLst>
      <p:ext uri="{BB962C8B-B14F-4D97-AF65-F5344CB8AC3E}">
        <p14:creationId xmlns:p14="http://schemas.microsoft.com/office/powerpoint/2010/main" val="1258683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A0DA8-7E07-4038-9C84-BA44F0DAF25F}" type="datetimeFigureOut">
              <a:rPr lang="en-US" smtClean="0"/>
              <a:t>5/25/2023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33405E-07B4-41F2-AEA1-1457D0AD97B9}" type="slidenum">
              <a:rPr lang="en-US" smtClean="0"/>
              <a:t>‹#›</a:t>
            </a:fld>
            <a:endParaRPr lang="en-US"/>
          </a:p>
        </p:txBody>
      </p:sp>
    </p:spTree>
    <p:extLst>
      <p:ext uri="{BB962C8B-B14F-4D97-AF65-F5344CB8AC3E}">
        <p14:creationId xmlns:p14="http://schemas.microsoft.com/office/powerpoint/2010/main" val="3507713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56A0DA8-7E07-4038-9C84-BA44F0DAF25F}" type="datetimeFigureOut">
              <a:rPr lang="en-US" smtClean="0"/>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3405E-07B4-41F2-AEA1-1457D0AD97B9}" type="slidenum">
              <a:rPr lang="en-US" smtClean="0"/>
              <a:t>‹#›</a:t>
            </a:fld>
            <a:endParaRPr lang="en-US"/>
          </a:p>
        </p:txBody>
      </p:sp>
    </p:spTree>
    <p:extLst>
      <p:ext uri="{BB962C8B-B14F-4D97-AF65-F5344CB8AC3E}">
        <p14:creationId xmlns:p14="http://schemas.microsoft.com/office/powerpoint/2010/main" val="3537943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56A0DA8-7E07-4038-9C84-BA44F0DAF25F}" type="datetimeFigureOut">
              <a:rPr lang="en-US" smtClean="0"/>
              <a:t>5/25/2023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3405E-07B4-41F2-AEA1-1457D0AD97B9}" type="slidenum">
              <a:rPr lang="en-US" smtClean="0"/>
              <a:t>‹#›</a:t>
            </a:fld>
            <a:endParaRPr lang="en-US"/>
          </a:p>
        </p:txBody>
      </p:sp>
    </p:spTree>
    <p:extLst>
      <p:ext uri="{BB962C8B-B14F-4D97-AF65-F5344CB8AC3E}">
        <p14:creationId xmlns:p14="http://schemas.microsoft.com/office/powerpoint/2010/main" val="3220417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156A0DA8-7E07-4038-9C84-BA44F0DAF25F}" type="datetimeFigureOut">
              <a:rPr lang="en-US" smtClean="0"/>
              <a:t>5/25/2023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033405E-07B4-41F2-AEA1-1457D0AD97B9}" type="slidenum">
              <a:rPr lang="en-US" smtClean="0"/>
              <a:t>‹#›</a:t>
            </a:fld>
            <a:endParaRPr lang="en-US"/>
          </a:p>
        </p:txBody>
      </p:sp>
    </p:spTree>
    <p:extLst>
      <p:ext uri="{BB962C8B-B14F-4D97-AF65-F5344CB8AC3E}">
        <p14:creationId xmlns:p14="http://schemas.microsoft.com/office/powerpoint/2010/main" val="106892500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support.office.com/en-za/article/Print-a-list-of-messages-contacts-or-tasks-e711ccd9-240f-4800-8ed7-ccfd587af61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www.rcsdk12.org/CIT/Resources" TargetMode="Externa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rcsdk12.org/CIT/Resources" TargetMode="Externa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125" y="920870"/>
            <a:ext cx="8825658" cy="2677648"/>
          </a:xfrm>
        </p:spPr>
        <p:txBody>
          <a:bodyPr/>
          <a:lstStyle/>
          <a:p>
            <a:r>
              <a:rPr lang="en-US" sz="6600" b="1" dirty="0">
                <a:solidFill>
                  <a:schemeClr val="accent4">
                    <a:lumMod val="40000"/>
                    <a:lumOff val="60000"/>
                  </a:schemeClr>
                </a:solidFill>
              </a:rPr>
              <a:t>CIT End-of-Year </a:t>
            </a:r>
            <a:br>
              <a:rPr lang="en-US" sz="6600" b="1" dirty="0">
                <a:solidFill>
                  <a:schemeClr val="accent4">
                    <a:lumMod val="40000"/>
                    <a:lumOff val="60000"/>
                  </a:schemeClr>
                </a:solidFill>
              </a:rPr>
            </a:br>
            <a:r>
              <a:rPr lang="en-US" sz="6600" b="1" dirty="0">
                <a:solidFill>
                  <a:schemeClr val="accent4">
                    <a:lumMod val="40000"/>
                    <a:lumOff val="60000"/>
                  </a:schemeClr>
                </a:solidFill>
              </a:rPr>
              <a:t>Review of Records</a:t>
            </a:r>
          </a:p>
        </p:txBody>
      </p:sp>
      <p:sp>
        <p:nvSpPr>
          <p:cNvPr id="3" name="Subtitle 2"/>
          <p:cNvSpPr>
            <a:spLocks noGrp="1"/>
          </p:cNvSpPr>
          <p:nvPr>
            <p:ph type="subTitle" idx="1"/>
          </p:nvPr>
        </p:nvSpPr>
        <p:spPr>
          <a:xfrm>
            <a:off x="355125" y="3937501"/>
            <a:ext cx="8825658" cy="861420"/>
          </a:xfrm>
        </p:spPr>
        <p:txBody>
          <a:bodyPr>
            <a:normAutofit/>
          </a:bodyPr>
          <a:lstStyle/>
          <a:p>
            <a:r>
              <a:rPr lang="en-US" sz="3200" dirty="0"/>
              <a:t>May 25, 2023</a:t>
            </a:r>
          </a:p>
        </p:txBody>
      </p:sp>
      <p:pic>
        <p:nvPicPr>
          <p:cNvPr id="1028" name="Picture 4" descr="Lilac Drawing Images, Stock Photos &amp; Vectors | Shutterstock"/>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b="13845"/>
          <a:stretch/>
        </p:blipFill>
        <p:spPr bwMode="auto">
          <a:xfrm>
            <a:off x="8201025" y="393951"/>
            <a:ext cx="4619155" cy="42857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248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932329"/>
          </a:xfrm>
        </p:spPr>
        <p:txBody>
          <a:bodyPr>
            <a:normAutofit/>
          </a:bodyPr>
          <a:lstStyle/>
          <a:p>
            <a:r>
              <a:rPr lang="en-US" sz="4800" dirty="0">
                <a:latin typeface="Palatino Linotype" panose="02040502050505030304" pitchFamily="18" charset="0"/>
              </a:rPr>
              <a:t>Submit (send as attachment)</a:t>
            </a:r>
          </a:p>
        </p:txBody>
      </p:sp>
      <p:sp>
        <p:nvSpPr>
          <p:cNvPr id="3" name="Content Placeholder 2"/>
          <p:cNvSpPr>
            <a:spLocks noGrp="1"/>
          </p:cNvSpPr>
          <p:nvPr>
            <p:ph idx="1"/>
          </p:nvPr>
        </p:nvSpPr>
        <p:spPr>
          <a:xfrm>
            <a:off x="459889" y="1680882"/>
            <a:ext cx="11241741" cy="4970929"/>
          </a:xfrm>
        </p:spPr>
        <p:txBody>
          <a:bodyPr>
            <a:normAutofit/>
          </a:bodyPr>
          <a:lstStyle/>
          <a:p>
            <a:pPr marL="342900" marR="0" lvl="0" indent="-342900">
              <a:spcBef>
                <a:spcPts val="0"/>
              </a:spcBef>
              <a:spcAft>
                <a:spcPts val="600"/>
              </a:spcAft>
              <a:buSzPts val="1400"/>
              <a:buFont typeface="Wingdings" panose="05000000000000000000" pitchFamily="2" charset="2"/>
              <a:buChar char=""/>
              <a:tabLst>
                <a:tab pos="457200" algn="l"/>
              </a:tabLst>
            </a:pPr>
            <a:r>
              <a:rPr lang="en-US" sz="3200" dirty="0">
                <a:latin typeface="Palatino Linotype" panose="02040502050505030304" pitchFamily="18" charset="0"/>
                <a:ea typeface="Calibri" panose="020F0502020204030204" pitchFamily="34" charset="0"/>
                <a:cs typeface="Times New Roman" panose="02020603050405020304" pitchFamily="18" charset="0"/>
              </a:rPr>
              <a:t>Interns’ Final Reports, signed by you and your Interns.</a:t>
            </a:r>
            <a:br>
              <a:rPr lang="en-US" sz="4000" dirty="0">
                <a:latin typeface="Palatino Linotype" panose="02040502050505030304" pitchFamily="18" charset="0"/>
                <a:ea typeface="Calibri" panose="020F0502020204030204" pitchFamily="34" charset="0"/>
                <a:cs typeface="Times New Roman" panose="02020603050405020304" pitchFamily="18" charset="0"/>
              </a:rPr>
            </a:br>
            <a:r>
              <a:rPr lang="en-US" sz="2400" dirty="0">
                <a:latin typeface="Palatino Linotype" panose="02040502050505030304" pitchFamily="18" charset="0"/>
                <a:ea typeface="Calibri" panose="020F0502020204030204" pitchFamily="34" charset="0"/>
                <a:cs typeface="Times New Roman" panose="02020603050405020304" pitchFamily="18" charset="0"/>
              </a:rPr>
              <a:t>(If you can, </a:t>
            </a:r>
            <a:r>
              <a:rPr lang="en-US" sz="2400" u="sng" dirty="0">
                <a:latin typeface="Palatino Linotype" panose="02040502050505030304" pitchFamily="18" charset="0"/>
                <a:ea typeface="Calibri" panose="020F0502020204030204" pitchFamily="34" charset="0"/>
                <a:cs typeface="Times New Roman" panose="02020603050405020304" pitchFamily="18" charset="0"/>
              </a:rPr>
              <a:t>send reports to your Panel Contact (unsigned is fine) as an email attachment in advance of your meeting</a:t>
            </a:r>
            <a:r>
              <a:rPr lang="en-US" sz="2400" dirty="0">
                <a:latin typeface="Palatino Linotype" panose="02040502050505030304" pitchFamily="18" charset="0"/>
                <a:ea typeface="Calibri" panose="020F0502020204030204" pitchFamily="34" charset="0"/>
                <a:cs typeface="Times New Roman" panose="02020603050405020304" pitchFamily="18" charset="0"/>
              </a:rPr>
              <a:t>. Then bring a hard copy with signatures to submit. Make sure to keep a copy for yourself.)</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287338" indent="-285750">
              <a:spcBef>
                <a:spcPts val="0"/>
              </a:spcBef>
              <a:spcAft>
                <a:spcPts val="600"/>
              </a:spcAft>
              <a:buSzPts val="1400"/>
              <a:buFont typeface="Wingdings" panose="05000000000000000000" pitchFamily="2" charset="2"/>
              <a:buChar char=""/>
            </a:pPr>
            <a:r>
              <a:rPr lang="en-US" sz="3000" dirty="0">
                <a:latin typeface="Palatino Linotype" panose="02040502050505030304" pitchFamily="18" charset="0"/>
                <a:ea typeface="Calibri" panose="020F0502020204030204" pitchFamily="34" charset="0"/>
                <a:cs typeface="Times New Roman" panose="02020603050405020304" pitchFamily="18" charset="0"/>
              </a:rPr>
              <a:t>Mentor Calendar from the CIT Google Classroom Google Sheet</a:t>
            </a:r>
            <a:br>
              <a:rPr lang="en-US" sz="3800" dirty="0">
                <a:latin typeface="Palatino Linotype" panose="02040502050505030304" pitchFamily="18" charset="0"/>
                <a:ea typeface="Calibri" panose="020F0502020204030204" pitchFamily="34" charset="0"/>
                <a:cs typeface="Times New Roman" panose="02020603050405020304" pitchFamily="18" charset="0"/>
              </a:rPr>
            </a:br>
            <a:r>
              <a:rPr lang="en-US" dirty="0">
                <a:latin typeface="Palatino Linotype" panose="02040502050505030304" pitchFamily="18" charset="0"/>
                <a:ea typeface="Calibri" panose="020F0502020204030204" pitchFamily="34" charset="0"/>
                <a:cs typeface="Times New Roman" panose="02020603050405020304" pitchFamily="18" charset="0"/>
              </a:rPr>
              <a:t>Please print out a copy to turn in (be careful to select the number of pages to print), or you may prefer to share it with your Panel Contact from your laptop/tablet/phone.</a:t>
            </a: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600"/>
              </a:spcAft>
            </a:pPr>
            <a:r>
              <a:rPr lang="en-US" sz="2000" dirty="0">
                <a:latin typeface="Palatino Linotype" panose="02040502050505030304" pitchFamily="18" charset="0"/>
                <a:ea typeface="Calibri" panose="020F0502020204030204" pitchFamily="34" charset="0"/>
                <a:cs typeface="Times New Roman" panose="02020603050405020304" pitchFamily="18" charset="0"/>
              </a:rPr>
              <a:t>If you track your email correspondence separately, you may wish to bring a printed list of email (instructions for that here: </a:t>
            </a:r>
            <a:r>
              <a:rPr lang="en-US" sz="2000" u="sng" dirty="0">
                <a:solidFill>
                  <a:srgbClr val="0563C1"/>
                </a:solidFill>
                <a:latin typeface="Palatino Linotype" panose="02040502050505030304" pitchFamily="18" charset="0"/>
                <a:ea typeface="Calibri" panose="020F0502020204030204" pitchFamily="34" charset="0"/>
                <a:cs typeface="Times New Roman" panose="02020603050405020304" pitchFamily="18" charset="0"/>
                <a:hlinkClick r:id="rId2"/>
              </a:rPr>
              <a:t>Print a list of messages from Outlook</a:t>
            </a:r>
            <a:r>
              <a:rPr lang="en-US" sz="2000" dirty="0">
                <a:latin typeface="Palatino Linotype" panose="02040502050505030304" pitchFamily="18" charset="0"/>
                <a:ea typeface="Calibri" panose="020F0502020204030204" pitchFamily="34" charset="0"/>
                <a:cs typeface="Times New Roman" panose="02020603050405020304" pitchFamily="18" charset="0"/>
              </a:rPr>
              <a:t>) or you can show your Panel Contact your correspondence on your computer (don’t print out every email).</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400"/>
              <a:buFont typeface="Wingdings" panose="05000000000000000000" pitchFamily="2" charset="2"/>
              <a:buChar char=""/>
              <a:tabLst>
                <a:tab pos="457200" algn="l"/>
              </a:tabLst>
            </a:pPr>
            <a:r>
              <a:rPr lang="en-US" sz="3000" dirty="0">
                <a:latin typeface="Palatino Linotype" panose="02040502050505030304" pitchFamily="18" charset="0"/>
                <a:ea typeface="Calibri" panose="020F0502020204030204" pitchFamily="34" charset="0"/>
                <a:cs typeface="Times New Roman" panose="02020603050405020304" pitchFamily="18" charset="0"/>
              </a:rPr>
              <a:t>Mentor PD Log </a:t>
            </a:r>
            <a:r>
              <a:rPr lang="en-US" sz="2400" dirty="0">
                <a:latin typeface="Palatino Linotype" panose="02040502050505030304" pitchFamily="18" charset="0"/>
                <a:ea typeface="Calibri" panose="020F0502020204030204" pitchFamily="34" charset="0"/>
                <a:cs typeface="Times New Roman" panose="02020603050405020304" pitchFamily="18" charset="0"/>
              </a:rPr>
              <a:t>(written or typed list of PD you attended this year)</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pPr>
            <a:r>
              <a:rPr lang="en-US" sz="2400" dirty="0">
                <a:latin typeface="Palatino Linotype" panose="02040502050505030304" pitchFamily="18" charset="0"/>
                <a:ea typeface="Calibri" panose="020F0502020204030204" pitchFamily="34" charset="0"/>
                <a:cs typeface="Times New Roman" panose="02020603050405020304" pitchFamily="18" charset="0"/>
              </a:rPr>
              <a:t>You can send along a </a:t>
            </a:r>
            <a:r>
              <a:rPr lang="en-US" sz="2400" dirty="0" err="1">
                <a:latin typeface="Palatino Linotype" panose="02040502050505030304" pitchFamily="18" charset="0"/>
                <a:ea typeface="Calibri" panose="020F0502020204030204" pitchFamily="34" charset="0"/>
                <a:cs typeface="Times New Roman" panose="02020603050405020304" pitchFamily="18" charset="0"/>
              </a:rPr>
              <a:t>TrueNorthLogic</a:t>
            </a:r>
            <a:r>
              <a:rPr lang="en-US" sz="2400" dirty="0">
                <a:latin typeface="Palatino Linotype" panose="02040502050505030304" pitchFamily="18" charset="0"/>
                <a:ea typeface="Calibri" panose="020F0502020204030204" pitchFamily="34" charset="0"/>
                <a:cs typeface="Times New Roman" panose="02020603050405020304" pitchFamily="18" charset="0"/>
              </a:rPr>
              <a:t> transcript once that is available.  </a:t>
            </a: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163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2" presetClass="entr" presetSubtype="6" fill="hold"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932329"/>
          </a:xfrm>
        </p:spPr>
        <p:txBody>
          <a:bodyPr>
            <a:normAutofit fontScale="90000"/>
          </a:bodyPr>
          <a:lstStyle/>
          <a:p>
            <a:r>
              <a:rPr lang="en-US" sz="4800" dirty="0">
                <a:latin typeface="Palatino Linotype" panose="02040502050505030304" pitchFamily="18" charset="0"/>
              </a:rPr>
              <a:t>Bring to show, but DO NOT SUBMIT</a:t>
            </a:r>
          </a:p>
        </p:txBody>
      </p:sp>
      <p:sp>
        <p:nvSpPr>
          <p:cNvPr id="3" name="Content Placeholder 2"/>
          <p:cNvSpPr>
            <a:spLocks noGrp="1"/>
          </p:cNvSpPr>
          <p:nvPr>
            <p:ph idx="1"/>
          </p:nvPr>
        </p:nvSpPr>
        <p:spPr>
          <a:xfrm>
            <a:off x="459889" y="1680882"/>
            <a:ext cx="11241741" cy="4587183"/>
          </a:xfrm>
        </p:spPr>
        <p:txBody>
          <a:bodyPr>
            <a:normAutofit fontScale="70000" lnSpcReduction="20000"/>
          </a:bodyPr>
          <a:lstStyle/>
          <a:p>
            <a:pPr marL="742950" lvl="1" indent="-285750">
              <a:lnSpc>
                <a:spcPct val="120000"/>
              </a:lnSpc>
              <a:spcBef>
                <a:spcPts val="0"/>
              </a:spcBef>
              <a:spcAft>
                <a:spcPts val="600"/>
              </a:spcAft>
              <a:buSzPts val="1400"/>
              <a:buFont typeface="Wingdings" panose="05000000000000000000" pitchFamily="2" charset="2"/>
              <a:buChar char=""/>
            </a:pPr>
            <a:r>
              <a:rPr lang="en-US" sz="5800" dirty="0">
                <a:latin typeface="Palatino Linotype" panose="02040502050505030304" pitchFamily="18" charset="0"/>
                <a:ea typeface="Calibri" panose="020F0502020204030204" pitchFamily="34" charset="0"/>
                <a:cs typeface="Times New Roman" panose="02020603050405020304" pitchFamily="18" charset="0"/>
              </a:rPr>
              <a:t>Intern Log (spiral notebook or equivalent).  </a:t>
            </a:r>
          </a:p>
          <a:p>
            <a:pPr marL="742950" marR="0" lvl="1" indent="-285750">
              <a:lnSpc>
                <a:spcPct val="120000"/>
              </a:lnSpc>
              <a:spcBef>
                <a:spcPts val="0"/>
              </a:spcBef>
              <a:spcAft>
                <a:spcPts val="600"/>
              </a:spcAft>
              <a:buSzPts val="1400"/>
              <a:buFont typeface="Wingdings" panose="05000000000000000000" pitchFamily="2" charset="2"/>
              <a:buChar char=""/>
            </a:pPr>
            <a:r>
              <a:rPr lang="en-US" sz="5800" dirty="0">
                <a:latin typeface="Palatino Linotype" panose="02040502050505030304" pitchFamily="18" charset="0"/>
                <a:ea typeface="Calibri" panose="020F0502020204030204" pitchFamily="34" charset="0"/>
                <a:cs typeface="Times New Roman" panose="02020603050405020304" pitchFamily="18" charset="0"/>
              </a:rPr>
              <a:t>Observation/Conference Feedback </a:t>
            </a:r>
            <a:br>
              <a:rPr lang="en-US" sz="5100" dirty="0">
                <a:latin typeface="Palatino Linotype" panose="02040502050505030304" pitchFamily="18" charset="0"/>
                <a:ea typeface="Calibri" panose="020F0502020204030204" pitchFamily="34" charset="0"/>
                <a:cs typeface="Times New Roman" panose="02020603050405020304" pitchFamily="18" charset="0"/>
              </a:rPr>
            </a:br>
            <a:r>
              <a:rPr lang="en-US" sz="2900" dirty="0">
                <a:latin typeface="Palatino Linotype" panose="02040502050505030304" pitchFamily="18" charset="0"/>
                <a:ea typeface="Calibri" panose="020F0502020204030204" pitchFamily="34" charset="0"/>
                <a:cs typeface="Times New Roman" panose="02020603050405020304" pitchFamily="18" charset="0"/>
              </a:rPr>
              <a:t>For example, the Collaborative Mentor-Intern Feedback Forms, or other written feedback</a:t>
            </a:r>
            <a:r>
              <a:rPr lang="en-US" sz="2500" dirty="0">
                <a:latin typeface="Palatino Linotype" panose="02040502050505030304" pitchFamily="18" charset="0"/>
                <a:ea typeface="Calibri" panose="020F0502020204030204" pitchFamily="34" charset="0"/>
                <a:cs typeface="Times New Roman" panose="02020603050405020304" pitchFamily="18" charset="0"/>
              </a:rPr>
              <a:t>.</a:t>
            </a: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20000"/>
              </a:lnSpc>
              <a:spcBef>
                <a:spcPts val="0"/>
              </a:spcBef>
              <a:spcAft>
                <a:spcPts val="600"/>
              </a:spcAft>
              <a:buSzPts val="1400"/>
              <a:buFont typeface="Wingdings" panose="05000000000000000000" pitchFamily="2" charset="2"/>
              <a:buChar char=""/>
            </a:pPr>
            <a:r>
              <a:rPr lang="en-US" sz="5100" dirty="0">
                <a:latin typeface="Palatino Linotype" panose="02040502050505030304" pitchFamily="18" charset="0"/>
                <a:ea typeface="Calibri" panose="020F0502020204030204" pitchFamily="34" charset="0"/>
                <a:cs typeface="Times New Roman" panose="02020603050405020304" pitchFamily="18" charset="0"/>
              </a:rPr>
              <a:t>Copies of Status Reports, Intern Reports on Mentor, Peer and Panel Observation Reports, and any other relevant paperwork.</a:t>
            </a:r>
            <a:endParaRPr lang="en-US" sz="5100" dirty="0">
              <a:latin typeface="Calibri" panose="020F0502020204030204" pitchFamily="34" charset="0"/>
              <a:ea typeface="Calibri" panose="020F0502020204030204" pitchFamily="34" charset="0"/>
              <a:cs typeface="Times New Roman" panose="02020603050405020304" pitchFamily="18" charset="0"/>
            </a:endParaRPr>
          </a:p>
          <a:p>
            <a:pPr marL="0" marR="0" indent="0" algn="ctr">
              <a:spcBef>
                <a:spcPts val="0"/>
              </a:spcBef>
              <a:spcAft>
                <a:spcPts val="1200"/>
              </a:spcAft>
              <a:buNone/>
            </a:pPr>
            <a:endParaRPr lang="en-US" sz="2400" b="1" dirty="0">
              <a:latin typeface="Palatino Linotype" panose="02040502050505030304" pitchFamily="18" charset="0"/>
              <a:ea typeface="Calibri" panose="020F0502020204030204" pitchFamily="34" charset="0"/>
              <a:cs typeface="Times New Roman" panose="02020603050405020304" pitchFamily="18" charset="0"/>
            </a:endParaRPr>
          </a:p>
          <a:p>
            <a:pPr marL="0" marR="0" indent="0" algn="ctr">
              <a:spcBef>
                <a:spcPts val="0"/>
              </a:spcBef>
              <a:spcAft>
                <a:spcPts val="1200"/>
              </a:spcAft>
              <a:buNone/>
            </a:pPr>
            <a:r>
              <a:rPr lang="en-US" sz="4000" b="1" dirty="0">
                <a:solidFill>
                  <a:srgbClr val="FF0000"/>
                </a:solidFill>
                <a:latin typeface="Palatino Linotype" panose="02040502050505030304" pitchFamily="18" charset="0"/>
                <a:ea typeface="Calibri" panose="020F0502020204030204" pitchFamily="34" charset="0"/>
                <a:cs typeface="Times New Roman" panose="02020603050405020304" pitchFamily="18" charset="0"/>
              </a:rPr>
              <a:t>Please keep all paperwork filed somewhere safe for three years.</a:t>
            </a:r>
            <a:endParaRPr lang="en-US" sz="3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2877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23" y="565354"/>
            <a:ext cx="5744497" cy="1278194"/>
          </a:xfrm>
        </p:spPr>
        <p:txBody>
          <a:bodyPr>
            <a:normAutofit fontScale="90000"/>
          </a:bodyPr>
          <a:lstStyle/>
          <a:p>
            <a:r>
              <a:rPr lang="en-US" dirty="0"/>
              <a:t>Panel Recommendation “Cover Sheet”</a:t>
            </a:r>
          </a:p>
        </p:txBody>
      </p:sp>
      <p:pic>
        <p:nvPicPr>
          <p:cNvPr id="4" name="Content Placeholder 3"/>
          <p:cNvPicPr>
            <a:picLocks noGrp="1" noChangeAspect="1"/>
          </p:cNvPicPr>
          <p:nvPr>
            <p:ph idx="1"/>
          </p:nvPr>
        </p:nvPicPr>
        <p:blipFill>
          <a:blip r:embed="rId2"/>
          <a:stretch>
            <a:fillRect/>
          </a:stretch>
        </p:blipFill>
        <p:spPr>
          <a:xfrm>
            <a:off x="6548278" y="565354"/>
            <a:ext cx="4719489" cy="5971869"/>
          </a:xfrm>
          <a:prstGeom prst="rect">
            <a:avLst/>
          </a:prstGeom>
        </p:spPr>
      </p:pic>
      <p:pic>
        <p:nvPicPr>
          <p:cNvPr id="6" name="Picture 5"/>
          <p:cNvPicPr>
            <a:picLocks noChangeAspect="1"/>
          </p:cNvPicPr>
          <p:nvPr/>
        </p:nvPicPr>
        <p:blipFill>
          <a:blip r:embed="rId3"/>
          <a:stretch>
            <a:fillRect/>
          </a:stretch>
        </p:blipFill>
        <p:spPr>
          <a:xfrm>
            <a:off x="479322" y="4114800"/>
            <a:ext cx="5928955" cy="1718187"/>
          </a:xfrm>
          <a:prstGeom prst="rect">
            <a:avLst/>
          </a:prstGeom>
        </p:spPr>
      </p:pic>
      <p:pic>
        <p:nvPicPr>
          <p:cNvPr id="7" name="Picture 6"/>
          <p:cNvPicPr>
            <a:picLocks noChangeAspect="1"/>
          </p:cNvPicPr>
          <p:nvPr/>
        </p:nvPicPr>
        <p:blipFill>
          <a:blip r:embed="rId4"/>
          <a:stretch>
            <a:fillRect/>
          </a:stretch>
        </p:blipFill>
        <p:spPr>
          <a:xfrm>
            <a:off x="479324" y="1843548"/>
            <a:ext cx="5863638" cy="2064775"/>
          </a:xfrm>
          <a:prstGeom prst="rect">
            <a:avLst/>
          </a:prstGeom>
        </p:spPr>
      </p:pic>
    </p:spTree>
    <p:extLst>
      <p:ext uri="{BB962C8B-B14F-4D97-AF65-F5344CB8AC3E}">
        <p14:creationId xmlns:p14="http://schemas.microsoft.com/office/powerpoint/2010/main" val="4196891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9285" y="701040"/>
            <a:ext cx="5877232" cy="1356360"/>
          </a:xfrm>
        </p:spPr>
        <p:txBody>
          <a:bodyPr>
            <a:normAutofit fontScale="90000"/>
          </a:bodyPr>
          <a:lstStyle/>
          <a:p>
            <a:r>
              <a:rPr lang="en-US" dirty="0">
                <a:latin typeface="Palatino Linotype" panose="02040502050505030304" pitchFamily="18" charset="0"/>
              </a:rPr>
              <a:t>CIT Panel </a:t>
            </a:r>
            <a:br>
              <a:rPr lang="en-US" dirty="0">
                <a:latin typeface="Palatino Linotype" panose="02040502050505030304" pitchFamily="18" charset="0"/>
              </a:rPr>
            </a:br>
            <a:r>
              <a:rPr lang="en-US" dirty="0">
                <a:latin typeface="Palatino Linotype" panose="02040502050505030304" pitchFamily="18" charset="0"/>
              </a:rPr>
              <a:t>Review or Records Form</a:t>
            </a:r>
            <a:br>
              <a:rPr lang="en-US" dirty="0">
                <a:latin typeface="Palatino Linotype" panose="02040502050505030304" pitchFamily="18" charset="0"/>
              </a:rPr>
            </a:br>
            <a:endParaRPr lang="en-US" dirty="0">
              <a:latin typeface="Palatino Linotype" panose="02040502050505030304" pitchFamily="18" charset="0"/>
            </a:endParaRPr>
          </a:p>
        </p:txBody>
      </p:sp>
      <p:pic>
        <p:nvPicPr>
          <p:cNvPr id="4" name="Content Placeholder 8"/>
          <p:cNvPicPr>
            <a:picLocks noChangeAspect="1"/>
          </p:cNvPicPr>
          <p:nvPr/>
        </p:nvPicPr>
        <p:blipFill>
          <a:blip r:embed="rId2"/>
          <a:stretch>
            <a:fillRect/>
          </a:stretch>
        </p:blipFill>
        <p:spPr>
          <a:xfrm>
            <a:off x="6666517" y="309716"/>
            <a:ext cx="4958515" cy="6238568"/>
          </a:xfrm>
          <a:prstGeom prst="rect">
            <a:avLst/>
          </a:prstGeom>
        </p:spPr>
      </p:pic>
      <p:pic>
        <p:nvPicPr>
          <p:cNvPr id="3074" name="Picture 2" descr="question mark in flames and very large | Witch's Wi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4855" y="1795923"/>
            <a:ext cx="3144847" cy="4094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2437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fade">
                                      <p:cBhvr>
                                        <p:cTn id="14" dur="1000"/>
                                        <p:tgtEl>
                                          <p:spTgt spid="3074"/>
                                        </p:tgtEl>
                                      </p:cBhvr>
                                    </p:animEffect>
                                    <p:anim calcmode="lin" valueType="num">
                                      <p:cBhvr>
                                        <p:cTn id="15" dur="1000" fill="hold"/>
                                        <p:tgtEl>
                                          <p:spTgt spid="3074"/>
                                        </p:tgtEl>
                                        <p:attrNameLst>
                                          <p:attrName>ppt_x</p:attrName>
                                        </p:attrNameLst>
                                      </p:cBhvr>
                                      <p:tavLst>
                                        <p:tav tm="0">
                                          <p:val>
                                            <p:strVal val="#ppt_x"/>
                                          </p:val>
                                        </p:tav>
                                        <p:tav tm="100000">
                                          <p:val>
                                            <p:strVal val="#ppt_x"/>
                                          </p:val>
                                        </p:tav>
                                      </p:tavLst>
                                    </p:anim>
                                    <p:anim calcmode="lin" valueType="num">
                                      <p:cBhvr>
                                        <p:cTn id="16"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latin typeface="Palatino Linotype" panose="02040502050505030304" pitchFamily="18" charset="0"/>
              </a:rPr>
              <a:t>Review of What Now?</a:t>
            </a:r>
          </a:p>
        </p:txBody>
      </p:sp>
      <p:sp>
        <p:nvSpPr>
          <p:cNvPr id="3" name="Content Placeholder 2"/>
          <p:cNvSpPr>
            <a:spLocks noGrp="1"/>
          </p:cNvSpPr>
          <p:nvPr>
            <p:ph idx="1"/>
          </p:nvPr>
        </p:nvSpPr>
        <p:spPr>
          <a:xfrm>
            <a:off x="1017494" y="1797423"/>
            <a:ext cx="10001026" cy="3258671"/>
          </a:xfrm>
        </p:spPr>
        <p:txBody>
          <a:bodyPr>
            <a:normAutofit fontScale="77500" lnSpcReduction="20000"/>
          </a:bodyPr>
          <a:lstStyle/>
          <a:p>
            <a:pPr marL="45720" indent="0">
              <a:lnSpc>
                <a:spcPct val="120000"/>
              </a:lnSpc>
              <a:buNone/>
            </a:pPr>
            <a:r>
              <a:rPr lang="en-US" sz="3600" dirty="0">
                <a:latin typeface="Palatino Linotype" panose="02040502050505030304" pitchFamily="18" charset="0"/>
                <a:ea typeface="Calibri" panose="020F0502020204030204" pitchFamily="34" charset="0"/>
                <a:cs typeface="Times New Roman" panose="02020603050405020304" pitchFamily="18" charset="0"/>
              </a:rPr>
              <a:t>The Review of Records is an informal dialogue about the process you use to monitor and document your Intern’s progress.  It allows time to discuss your recommendations for your Interns, and it is intended to support you in your efforts and to provide important feedback to the CIT Governing Panel about our procedures. This meeting should be a pleasant, satisfying way to close out your mentoring year.</a:t>
            </a: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F143E302-A041-48D2-9AC0-1A875DA2785E}"/>
              </a:ext>
            </a:extLst>
          </p:cNvPr>
          <p:cNvSpPr txBox="1"/>
          <p:nvPr/>
        </p:nvSpPr>
        <p:spPr>
          <a:xfrm>
            <a:off x="304800" y="5056094"/>
            <a:ext cx="11582399" cy="1200329"/>
          </a:xfrm>
          <a:prstGeom prst="rect">
            <a:avLst/>
          </a:prstGeom>
          <a:noFill/>
        </p:spPr>
        <p:txBody>
          <a:bodyPr wrap="square" rtlCol="0">
            <a:spAutoFit/>
          </a:bodyPr>
          <a:lstStyle/>
          <a:p>
            <a:pPr algn="ctr"/>
            <a:r>
              <a:rPr lang="en-US" sz="2400" b="1" dirty="0">
                <a:solidFill>
                  <a:srgbClr val="00B050"/>
                </a:solidFill>
                <a:latin typeface="Palatino Linotype" panose="02040502050505030304" pitchFamily="18" charset="0"/>
                <a:ea typeface="Calibri" panose="020F0502020204030204" pitchFamily="34" charset="0"/>
                <a:cs typeface="Times New Roman" panose="02020603050405020304" pitchFamily="18" charset="0"/>
              </a:rPr>
              <a:t>Look for an email invitation to schedule your meeting </a:t>
            </a:r>
          </a:p>
          <a:p>
            <a:pPr algn="ctr"/>
            <a:r>
              <a:rPr lang="en-US" sz="2400" b="1" dirty="0">
                <a:solidFill>
                  <a:srgbClr val="00B050"/>
                </a:solidFill>
                <a:latin typeface="Palatino Linotype" panose="02040502050505030304" pitchFamily="18" charset="0"/>
                <a:ea typeface="Calibri" panose="020F0502020204030204" pitchFamily="34" charset="0"/>
                <a:cs typeface="Times New Roman" panose="02020603050405020304" pitchFamily="18" charset="0"/>
              </a:rPr>
              <a:t>with your Panel Contact very soon </a:t>
            </a:r>
            <a:br>
              <a:rPr lang="en-US" sz="2400" b="1" dirty="0">
                <a:solidFill>
                  <a:srgbClr val="00B050"/>
                </a:solidFill>
                <a:latin typeface="Palatino Linotype" panose="02040502050505030304" pitchFamily="18" charset="0"/>
                <a:ea typeface="Calibri" panose="020F0502020204030204" pitchFamily="34" charset="0"/>
                <a:cs typeface="Times New Roman" panose="02020603050405020304" pitchFamily="18" charset="0"/>
              </a:rPr>
            </a:br>
            <a:r>
              <a:rPr lang="en-US" sz="2400" b="1" dirty="0">
                <a:solidFill>
                  <a:srgbClr val="00B050"/>
                </a:solidFill>
                <a:latin typeface="Palatino Linotype" panose="02040502050505030304" pitchFamily="18" charset="0"/>
                <a:ea typeface="Calibri" panose="020F0502020204030204" pitchFamily="34" charset="0"/>
                <a:cs typeface="Times New Roman" panose="02020603050405020304" pitchFamily="18" charset="0"/>
              </a:rPr>
              <a:t>(time slots before and after school throughout the month of June)!</a:t>
            </a:r>
          </a:p>
        </p:txBody>
      </p:sp>
    </p:spTree>
    <p:extLst>
      <p:ext uri="{BB962C8B-B14F-4D97-AF65-F5344CB8AC3E}">
        <p14:creationId xmlns:p14="http://schemas.microsoft.com/office/powerpoint/2010/main" val="219893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161362"/>
            <a:ext cx="9875520" cy="1356360"/>
          </a:xfrm>
        </p:spPr>
        <p:txBody>
          <a:bodyPr/>
          <a:lstStyle/>
          <a:p>
            <a:pPr algn="ctr"/>
            <a:r>
              <a:rPr lang="en-US" dirty="0">
                <a:latin typeface="Palatino Linotype" panose="02040502050505030304" pitchFamily="18" charset="0"/>
              </a:rPr>
              <a:t>Two Parts of Review of Records</a:t>
            </a:r>
          </a:p>
        </p:txBody>
      </p:sp>
      <p:sp>
        <p:nvSpPr>
          <p:cNvPr id="4" name="Content Placeholder 3"/>
          <p:cNvSpPr>
            <a:spLocks noGrp="1"/>
          </p:cNvSpPr>
          <p:nvPr>
            <p:ph type="body" idx="1"/>
          </p:nvPr>
        </p:nvSpPr>
        <p:spPr>
          <a:xfrm>
            <a:off x="1143000" y="1127862"/>
            <a:ext cx="4754880" cy="779719"/>
          </a:xfrm>
        </p:spPr>
        <p:txBody>
          <a:bodyPr/>
          <a:lstStyle/>
          <a:p>
            <a:pPr marL="45720" indent="0">
              <a:buNone/>
            </a:pPr>
            <a:r>
              <a:rPr lang="en-US" dirty="0"/>
              <a:t>Review of Intern Final Reports</a:t>
            </a:r>
          </a:p>
        </p:txBody>
      </p:sp>
      <p:sp>
        <p:nvSpPr>
          <p:cNvPr id="6" name="Text Placeholder 5"/>
          <p:cNvSpPr>
            <a:spLocks noGrp="1"/>
          </p:cNvSpPr>
          <p:nvPr>
            <p:ph type="body" sz="quarter" idx="3"/>
          </p:nvPr>
        </p:nvSpPr>
        <p:spPr>
          <a:xfrm>
            <a:off x="6878773" y="1130341"/>
            <a:ext cx="4754880" cy="777240"/>
          </a:xfrm>
        </p:spPr>
        <p:txBody>
          <a:bodyPr/>
          <a:lstStyle/>
          <a:p>
            <a:r>
              <a:rPr lang="en-US" dirty="0"/>
              <a:t>Review of Mentor Records</a:t>
            </a:r>
          </a:p>
        </p:txBody>
      </p:sp>
      <p:pic>
        <p:nvPicPr>
          <p:cNvPr id="9" name="Content Placeholder 8"/>
          <p:cNvPicPr>
            <a:picLocks noGrp="1" noChangeAspect="1"/>
          </p:cNvPicPr>
          <p:nvPr>
            <p:ph sz="quarter" idx="4"/>
          </p:nvPr>
        </p:nvPicPr>
        <p:blipFill>
          <a:blip r:embed="rId2"/>
          <a:stretch>
            <a:fillRect/>
          </a:stretch>
        </p:blipFill>
        <p:spPr>
          <a:xfrm>
            <a:off x="7309923" y="1907580"/>
            <a:ext cx="3160853" cy="3976835"/>
          </a:xfrm>
          <a:prstGeom prst="rect">
            <a:avLst/>
          </a:prstGeom>
          <a:ln w="12700">
            <a:solidFill>
              <a:schemeClr val="tx1"/>
            </a:solidFill>
          </a:ln>
          <a:effectLst>
            <a:outerShdw blurRad="50800" dist="38100" dir="2700000" algn="tl" rotWithShape="0">
              <a:prstClr val="black">
                <a:alpha val="40000"/>
              </a:prstClr>
            </a:outerShdw>
          </a:effectLst>
        </p:spPr>
      </p:pic>
      <p:pic>
        <p:nvPicPr>
          <p:cNvPr id="12" name="Content Placeholder 11"/>
          <p:cNvPicPr>
            <a:picLocks noGrp="1" noChangeAspect="1"/>
          </p:cNvPicPr>
          <p:nvPr>
            <p:ph sz="half" idx="2"/>
          </p:nvPr>
        </p:nvPicPr>
        <p:blipFill>
          <a:blip r:embed="rId3"/>
          <a:stretch>
            <a:fillRect/>
          </a:stretch>
        </p:blipFill>
        <p:spPr>
          <a:xfrm>
            <a:off x="730685" y="1806645"/>
            <a:ext cx="5579509" cy="3584834"/>
          </a:xfrm>
          <a:prstGeom prst="rect">
            <a:avLst/>
          </a:prstGeom>
        </p:spPr>
      </p:pic>
      <p:sp>
        <p:nvSpPr>
          <p:cNvPr id="3" name="TextBox 2">
            <a:extLst>
              <a:ext uri="{FF2B5EF4-FFF2-40B4-BE49-F238E27FC236}">
                <a16:creationId xmlns:a16="http://schemas.microsoft.com/office/drawing/2014/main" id="{FFED09D1-EE46-4FCB-B968-4A1E8F0996F9}"/>
              </a:ext>
            </a:extLst>
          </p:cNvPr>
          <p:cNvSpPr txBox="1"/>
          <p:nvPr/>
        </p:nvSpPr>
        <p:spPr>
          <a:xfrm>
            <a:off x="396238" y="5391479"/>
            <a:ext cx="6482535" cy="923330"/>
          </a:xfrm>
          <a:prstGeom prst="rect">
            <a:avLst/>
          </a:prstGeom>
          <a:noFill/>
        </p:spPr>
        <p:txBody>
          <a:bodyPr wrap="square" rtlCol="0">
            <a:spAutoFit/>
          </a:bodyPr>
          <a:lstStyle/>
          <a:p>
            <a:r>
              <a:rPr lang="en-US" b="1" dirty="0">
                <a:solidFill>
                  <a:schemeClr val="accent1"/>
                </a:solidFill>
              </a:rPr>
              <a:t>Not for professional support or “off-cycle” Interns that will continue into next school year.  We will still discuss the teachers you are supporting, even if there is not an Intern  Final Report.</a:t>
            </a:r>
          </a:p>
        </p:txBody>
      </p:sp>
    </p:spTree>
    <p:extLst>
      <p:ext uri="{BB962C8B-B14F-4D97-AF65-F5344CB8AC3E}">
        <p14:creationId xmlns:p14="http://schemas.microsoft.com/office/powerpoint/2010/main" val="317673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000"/>
                                        <p:tgtEl>
                                          <p:spTgt spid="6">
                                            <p:txEl>
                                              <p:pRg st="0" end="0"/>
                                            </p:txEl>
                                          </p:spTgt>
                                        </p:tgtEl>
                                      </p:cBhvr>
                                    </p:animEffect>
                                    <p:anim calcmode="lin" valueType="num">
                                      <p:cBhvr>
                                        <p:cTn id="2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3"/>
          <a:stretch>
            <a:fillRect/>
          </a:stretch>
        </p:blipFill>
        <p:spPr>
          <a:xfrm>
            <a:off x="1847510" y="1946087"/>
            <a:ext cx="8658225" cy="4248150"/>
          </a:xfrm>
          <a:prstGeom prst="rect">
            <a:avLst/>
          </a:prstGeom>
        </p:spPr>
      </p:pic>
      <p:pic>
        <p:nvPicPr>
          <p:cNvPr id="6" name="Picture 5"/>
          <p:cNvPicPr>
            <a:picLocks noChangeAspect="1"/>
          </p:cNvPicPr>
          <p:nvPr/>
        </p:nvPicPr>
        <p:blipFill>
          <a:blip r:embed="rId4"/>
          <a:stretch>
            <a:fillRect/>
          </a:stretch>
        </p:blipFill>
        <p:spPr>
          <a:xfrm>
            <a:off x="6255903" y="3974912"/>
            <a:ext cx="4953000" cy="2219325"/>
          </a:xfrm>
          <a:prstGeom prst="rect">
            <a:avLst/>
          </a:prstGeom>
          <a:ln w="28575">
            <a:solidFill>
              <a:srgbClr val="B020A6"/>
            </a:solidFill>
          </a:ln>
        </p:spPr>
      </p:pic>
      <p:sp>
        <p:nvSpPr>
          <p:cNvPr id="19" name="TextBox 18"/>
          <p:cNvSpPr txBox="1"/>
          <p:nvPr/>
        </p:nvSpPr>
        <p:spPr>
          <a:xfrm>
            <a:off x="5561595" y="2059247"/>
            <a:ext cx="4900088" cy="523220"/>
          </a:xfrm>
          <a:prstGeom prst="rect">
            <a:avLst/>
          </a:prstGeom>
          <a:noFill/>
        </p:spPr>
        <p:txBody>
          <a:bodyPr wrap="square" rtlCol="0">
            <a:spAutoFit/>
          </a:bodyPr>
          <a:lstStyle/>
          <a:p>
            <a:r>
              <a:rPr lang="en-US" sz="2800" dirty="0">
                <a:hlinkClick r:id="rId5"/>
              </a:rPr>
              <a:t>www.rcsdk12.org/CIT/Resources</a:t>
            </a:r>
            <a:r>
              <a:rPr lang="en-US" sz="2800" dirty="0"/>
              <a:t> </a:t>
            </a:r>
          </a:p>
        </p:txBody>
      </p:sp>
      <p:sp>
        <p:nvSpPr>
          <p:cNvPr id="21" name="Down Arrow 20"/>
          <p:cNvSpPr/>
          <p:nvPr/>
        </p:nvSpPr>
        <p:spPr>
          <a:xfrm>
            <a:off x="8695223" y="2766772"/>
            <a:ext cx="544795" cy="10528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1"/>
          <p:cNvPicPr>
            <a:picLocks noChangeAspect="1"/>
          </p:cNvPicPr>
          <p:nvPr/>
        </p:nvPicPr>
        <p:blipFill>
          <a:blip r:embed="rId6"/>
          <a:stretch>
            <a:fillRect/>
          </a:stretch>
        </p:blipFill>
        <p:spPr>
          <a:xfrm>
            <a:off x="630116" y="2680738"/>
            <a:ext cx="2509206" cy="3149668"/>
          </a:xfrm>
          <a:prstGeom prst="rect">
            <a:avLst/>
          </a:prstGeom>
        </p:spPr>
      </p:pic>
      <p:pic>
        <p:nvPicPr>
          <p:cNvPr id="9" name="Picture 8"/>
          <p:cNvPicPr>
            <a:picLocks noChangeAspect="1"/>
          </p:cNvPicPr>
          <p:nvPr/>
        </p:nvPicPr>
        <p:blipFill>
          <a:blip r:embed="rId7"/>
          <a:stretch>
            <a:fillRect/>
          </a:stretch>
        </p:blipFill>
        <p:spPr>
          <a:xfrm>
            <a:off x="1611839" y="3299652"/>
            <a:ext cx="4538354" cy="2897898"/>
          </a:xfrm>
          <a:prstGeom prst="rect">
            <a:avLst/>
          </a:prstGeom>
          <a:ln w="12700">
            <a:solidFill>
              <a:srgbClr val="D40ED4"/>
            </a:solidFill>
          </a:ln>
        </p:spPr>
      </p:pic>
      <p:pic>
        <p:nvPicPr>
          <p:cNvPr id="4" name="Picture 3"/>
          <p:cNvPicPr>
            <a:picLocks noChangeAspect="1"/>
          </p:cNvPicPr>
          <p:nvPr/>
        </p:nvPicPr>
        <p:blipFill>
          <a:blip r:embed="rId8"/>
          <a:stretch>
            <a:fillRect/>
          </a:stretch>
        </p:blipFill>
        <p:spPr>
          <a:xfrm>
            <a:off x="531809" y="1792754"/>
            <a:ext cx="3462357" cy="4364315"/>
          </a:xfrm>
          <a:prstGeom prst="rect">
            <a:avLst/>
          </a:prstGeom>
        </p:spPr>
      </p:pic>
      <p:sp>
        <p:nvSpPr>
          <p:cNvPr id="8" name="Title 7"/>
          <p:cNvSpPr>
            <a:spLocks noGrp="1"/>
          </p:cNvSpPr>
          <p:nvPr>
            <p:ph type="title"/>
          </p:nvPr>
        </p:nvSpPr>
        <p:spPr/>
        <p:txBody>
          <a:bodyPr/>
          <a:lstStyle/>
          <a:p>
            <a:pPr algn="ctr"/>
            <a:r>
              <a:rPr lang="en-US" dirty="0">
                <a:latin typeface="Palatino Linotype" panose="02040502050505030304" pitchFamily="18" charset="0"/>
              </a:rPr>
              <a:t>Use Your Tools – </a:t>
            </a:r>
            <a:r>
              <a:rPr lang="en-US" dirty="0">
                <a:latin typeface="Palatino Linotype" panose="02040502050505030304" pitchFamily="18" charset="0"/>
                <a:hlinkClick r:id="rId5"/>
              </a:rPr>
              <a:t>www.rcsdk12.org/CIT/Resources</a:t>
            </a:r>
            <a:r>
              <a:rPr lang="en-US" dirty="0">
                <a:latin typeface="Palatino Linotype" panose="02040502050505030304" pitchFamily="18" charset="0"/>
              </a:rPr>
              <a:t> </a:t>
            </a:r>
            <a:endParaRPr lang="en-US" dirty="0"/>
          </a:p>
        </p:txBody>
      </p:sp>
      <p:sp>
        <p:nvSpPr>
          <p:cNvPr id="11" name="Content Placeholder 10"/>
          <p:cNvSpPr>
            <a:spLocks noGrp="1"/>
          </p:cNvSpPr>
          <p:nvPr>
            <p:ph idx="1"/>
          </p:nvPr>
        </p:nvSpPr>
        <p:spPr/>
        <p:txBody>
          <a:bodyPr/>
          <a:lstStyle/>
          <a:p>
            <a:endParaRPr lang="en-US" dirty="0"/>
          </a:p>
        </p:txBody>
      </p:sp>
    </p:spTree>
    <p:extLst>
      <p:ext uri="{BB962C8B-B14F-4D97-AF65-F5344CB8AC3E}">
        <p14:creationId xmlns:p14="http://schemas.microsoft.com/office/powerpoint/2010/main" val="669430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1000" fill="hold"/>
                                        <p:tgtEl>
                                          <p:spTgt spid="2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1000"/>
                                        <p:tgtEl>
                                          <p:spTgt spid="19"/>
                                        </p:tgtEl>
                                      </p:cBhvr>
                                    </p:animEffect>
                                    <p:anim calcmode="lin" valueType="num">
                                      <p:cBhvr>
                                        <p:cTn id="13" dur="1000" fill="hold"/>
                                        <p:tgtEl>
                                          <p:spTgt spid="19"/>
                                        </p:tgtEl>
                                        <p:attrNameLst>
                                          <p:attrName>ppt_x</p:attrName>
                                        </p:attrNameLst>
                                      </p:cBhvr>
                                      <p:tavLst>
                                        <p:tav tm="0">
                                          <p:val>
                                            <p:strVal val="#ppt_x"/>
                                          </p:val>
                                        </p:tav>
                                        <p:tav tm="100000">
                                          <p:val>
                                            <p:strVal val="#ppt_x"/>
                                          </p:val>
                                        </p:tav>
                                      </p:tavLst>
                                    </p:anim>
                                    <p:anim calcmode="lin" valueType="num">
                                      <p:cBhvr>
                                        <p:cTn id="1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p:cTn id="19" dur="500" fill="hold"/>
                                        <p:tgtEl>
                                          <p:spTgt spid="21"/>
                                        </p:tgtEl>
                                        <p:attrNameLst>
                                          <p:attrName>ppt_w</p:attrName>
                                        </p:attrNameLst>
                                      </p:cBhvr>
                                      <p:tavLst>
                                        <p:tav tm="0">
                                          <p:val>
                                            <p:fltVal val="0"/>
                                          </p:val>
                                        </p:tav>
                                        <p:tav tm="100000">
                                          <p:val>
                                            <p:strVal val="#ppt_w"/>
                                          </p:val>
                                        </p:tav>
                                      </p:tavLst>
                                    </p:anim>
                                    <p:anim calcmode="lin" valueType="num">
                                      <p:cBhvr>
                                        <p:cTn id="20" dur="500" fill="hold"/>
                                        <p:tgtEl>
                                          <p:spTgt spid="21"/>
                                        </p:tgtEl>
                                        <p:attrNameLst>
                                          <p:attrName>ppt_h</p:attrName>
                                        </p:attrNameLst>
                                      </p:cBhvr>
                                      <p:tavLst>
                                        <p:tav tm="0">
                                          <p:val>
                                            <p:fltVal val="0"/>
                                          </p:val>
                                        </p:tav>
                                        <p:tav tm="100000">
                                          <p:val>
                                            <p:strVal val="#ppt_h"/>
                                          </p:val>
                                        </p:tav>
                                      </p:tavLst>
                                    </p:anim>
                                    <p:animEffect transition="in" filter="fade">
                                      <p:cBhvr>
                                        <p:cTn id="21" dur="500"/>
                                        <p:tgtEl>
                                          <p:spTgt spid="21"/>
                                        </p:tgtEl>
                                      </p:cBhvr>
                                    </p:animEffect>
                                  </p:childTnLst>
                                </p:cTn>
                              </p:par>
                            </p:childTnLst>
                          </p:cTn>
                        </p:par>
                        <p:par>
                          <p:cTn id="22" fill="hold">
                            <p:stCondLst>
                              <p:cond delay="500"/>
                            </p:stCondLst>
                            <p:childTnLst>
                              <p:par>
                                <p:cTn id="23" presetID="26" presetClass="emph" presetSubtype="0" repeatCount="indefinite" fill="hold" grpId="2" nodeType="afterEffect">
                                  <p:stCondLst>
                                    <p:cond delay="0"/>
                                  </p:stCondLst>
                                  <p:endCondLst>
                                    <p:cond evt="onNext" delay="0">
                                      <p:tgtEl>
                                        <p:sldTgt/>
                                      </p:tgtEl>
                                    </p:cond>
                                  </p:endCondLst>
                                  <p:childTnLst>
                                    <p:animEffect transition="out" filter="fade">
                                      <p:cBhvr>
                                        <p:cTn id="24" dur="750" tmFilter="0, 0; .2, .5; .8, .5; 1, 0"/>
                                        <p:tgtEl>
                                          <p:spTgt spid="21"/>
                                        </p:tgtEl>
                                      </p:cBhvr>
                                    </p:animEffect>
                                    <p:animScale>
                                      <p:cBhvr>
                                        <p:cTn id="25" dur="375" autoRev="1" fill="hold"/>
                                        <p:tgtEl>
                                          <p:spTgt spid="21"/>
                                        </p:tgtEl>
                                      </p:cBhvr>
                                      <p:by x="105000" y="105000"/>
                                    </p:animScale>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1000"/>
                                        <p:tgtEl>
                                          <p:spTgt spid="6"/>
                                        </p:tgtEl>
                                      </p:cBhvr>
                                    </p:animEffect>
                                    <p:anim calcmode="lin" valueType="num">
                                      <p:cBhvr>
                                        <p:cTn id="31" dur="1000" fill="hold"/>
                                        <p:tgtEl>
                                          <p:spTgt spid="6"/>
                                        </p:tgtEl>
                                        <p:attrNameLst>
                                          <p:attrName>ppt_x</p:attrName>
                                        </p:attrNameLst>
                                      </p:cBhvr>
                                      <p:tavLst>
                                        <p:tav tm="0">
                                          <p:val>
                                            <p:strVal val="#ppt_x"/>
                                          </p:val>
                                        </p:tav>
                                        <p:tav tm="100000">
                                          <p:val>
                                            <p:strVal val="#ppt_x"/>
                                          </p:val>
                                        </p:tav>
                                      </p:tavLst>
                                    </p:anim>
                                    <p:anim calcmode="lin" valueType="num">
                                      <p:cBhvr>
                                        <p:cTn id="3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fade">
                                      <p:cBhvr>
                                        <p:cTn id="51" dur="1000"/>
                                        <p:tgtEl>
                                          <p:spTgt spid="4"/>
                                        </p:tgtEl>
                                      </p:cBhvr>
                                    </p:animEffect>
                                    <p:anim calcmode="lin" valueType="num">
                                      <p:cBhvr>
                                        <p:cTn id="52" dur="1000" fill="hold"/>
                                        <p:tgtEl>
                                          <p:spTgt spid="4"/>
                                        </p:tgtEl>
                                        <p:attrNameLst>
                                          <p:attrName>ppt_x</p:attrName>
                                        </p:attrNameLst>
                                      </p:cBhvr>
                                      <p:tavLst>
                                        <p:tav tm="0">
                                          <p:val>
                                            <p:strVal val="#ppt_x"/>
                                          </p:val>
                                        </p:tav>
                                        <p:tav tm="100000">
                                          <p:val>
                                            <p:strVal val="#ppt_x"/>
                                          </p:val>
                                        </p:tav>
                                      </p:tavLst>
                                    </p:anim>
                                    <p:anim calcmode="lin" valueType="num">
                                      <p:cBhvr>
                                        <p:cTn id="5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xit" presetSubtype="4" fill="hold" nodeType="clickEffect">
                                  <p:stCondLst>
                                    <p:cond delay="0"/>
                                  </p:stCondLst>
                                  <p:childTnLst>
                                    <p:anim calcmode="lin" valueType="num">
                                      <p:cBhvr additive="base">
                                        <p:cTn id="57" dur="500"/>
                                        <p:tgtEl>
                                          <p:spTgt spid="20"/>
                                        </p:tgtEl>
                                        <p:attrNameLst>
                                          <p:attrName>ppt_x</p:attrName>
                                        </p:attrNameLst>
                                      </p:cBhvr>
                                      <p:tavLst>
                                        <p:tav tm="0">
                                          <p:val>
                                            <p:strVal val="ppt_x"/>
                                          </p:val>
                                        </p:tav>
                                        <p:tav tm="100000">
                                          <p:val>
                                            <p:strVal val="ppt_x"/>
                                          </p:val>
                                        </p:tav>
                                      </p:tavLst>
                                    </p:anim>
                                    <p:anim calcmode="lin" valueType="num">
                                      <p:cBhvr additive="base">
                                        <p:cTn id="58" dur="500"/>
                                        <p:tgtEl>
                                          <p:spTgt spid="20"/>
                                        </p:tgtEl>
                                        <p:attrNameLst>
                                          <p:attrName>ppt_y</p:attrName>
                                        </p:attrNameLst>
                                      </p:cBhvr>
                                      <p:tavLst>
                                        <p:tav tm="0">
                                          <p:val>
                                            <p:strVal val="ppt_y"/>
                                          </p:val>
                                        </p:tav>
                                        <p:tav tm="100000">
                                          <p:val>
                                            <p:strVal val="1+ppt_h/2"/>
                                          </p:val>
                                        </p:tav>
                                      </p:tavLst>
                                    </p:anim>
                                    <p:set>
                                      <p:cBhvr>
                                        <p:cTn id="59" dur="1" fill="hold">
                                          <p:stCondLst>
                                            <p:cond delay="499"/>
                                          </p:stCondLst>
                                        </p:cTn>
                                        <p:tgtEl>
                                          <p:spTgt spid="20"/>
                                        </p:tgtEl>
                                        <p:attrNameLst>
                                          <p:attrName>style.visibility</p:attrName>
                                        </p:attrNameLst>
                                      </p:cBhvr>
                                      <p:to>
                                        <p:strVal val="hidden"/>
                                      </p:to>
                                    </p:set>
                                  </p:childTnLst>
                                </p:cTn>
                              </p:par>
                              <p:par>
                                <p:cTn id="60" presetID="2" presetClass="exit" presetSubtype="4" fill="hold" grpId="1" nodeType="withEffect">
                                  <p:stCondLst>
                                    <p:cond delay="0"/>
                                  </p:stCondLst>
                                  <p:childTnLst>
                                    <p:anim calcmode="lin" valueType="num">
                                      <p:cBhvr additive="base">
                                        <p:cTn id="61" dur="500"/>
                                        <p:tgtEl>
                                          <p:spTgt spid="19"/>
                                        </p:tgtEl>
                                        <p:attrNameLst>
                                          <p:attrName>ppt_x</p:attrName>
                                        </p:attrNameLst>
                                      </p:cBhvr>
                                      <p:tavLst>
                                        <p:tav tm="0">
                                          <p:val>
                                            <p:strVal val="ppt_x"/>
                                          </p:val>
                                        </p:tav>
                                        <p:tav tm="100000">
                                          <p:val>
                                            <p:strVal val="ppt_x"/>
                                          </p:val>
                                        </p:tav>
                                      </p:tavLst>
                                    </p:anim>
                                    <p:anim calcmode="lin" valueType="num">
                                      <p:cBhvr additive="base">
                                        <p:cTn id="62" dur="500"/>
                                        <p:tgtEl>
                                          <p:spTgt spid="19"/>
                                        </p:tgtEl>
                                        <p:attrNameLst>
                                          <p:attrName>ppt_y</p:attrName>
                                        </p:attrNameLst>
                                      </p:cBhvr>
                                      <p:tavLst>
                                        <p:tav tm="0">
                                          <p:val>
                                            <p:strVal val="ppt_y"/>
                                          </p:val>
                                        </p:tav>
                                        <p:tav tm="100000">
                                          <p:val>
                                            <p:strVal val="1+ppt_h/2"/>
                                          </p:val>
                                        </p:tav>
                                      </p:tavLst>
                                    </p:anim>
                                    <p:set>
                                      <p:cBhvr>
                                        <p:cTn id="63" dur="1" fill="hold">
                                          <p:stCondLst>
                                            <p:cond delay="499"/>
                                          </p:stCondLst>
                                        </p:cTn>
                                        <p:tgtEl>
                                          <p:spTgt spid="19"/>
                                        </p:tgtEl>
                                        <p:attrNameLst>
                                          <p:attrName>style.visibility</p:attrName>
                                        </p:attrNameLst>
                                      </p:cBhvr>
                                      <p:to>
                                        <p:strVal val="hidden"/>
                                      </p:to>
                                    </p:set>
                                  </p:childTnLst>
                                </p:cTn>
                              </p:par>
                            </p:childTnLst>
                          </p:cTn>
                        </p:par>
                        <p:par>
                          <p:cTn id="64" fill="hold">
                            <p:stCondLst>
                              <p:cond delay="500"/>
                            </p:stCondLst>
                            <p:childTnLst>
                              <p:par>
                                <p:cTn id="65" presetID="2" presetClass="exit" presetSubtype="4" fill="hold" grpId="1" nodeType="afterEffect">
                                  <p:stCondLst>
                                    <p:cond delay="0"/>
                                  </p:stCondLst>
                                  <p:childTnLst>
                                    <p:anim calcmode="lin" valueType="num">
                                      <p:cBhvr additive="base">
                                        <p:cTn id="66" dur="500"/>
                                        <p:tgtEl>
                                          <p:spTgt spid="21"/>
                                        </p:tgtEl>
                                        <p:attrNameLst>
                                          <p:attrName>ppt_x</p:attrName>
                                        </p:attrNameLst>
                                      </p:cBhvr>
                                      <p:tavLst>
                                        <p:tav tm="0">
                                          <p:val>
                                            <p:strVal val="ppt_x"/>
                                          </p:val>
                                        </p:tav>
                                        <p:tav tm="100000">
                                          <p:val>
                                            <p:strVal val="ppt_x"/>
                                          </p:val>
                                        </p:tav>
                                      </p:tavLst>
                                    </p:anim>
                                    <p:anim calcmode="lin" valueType="num">
                                      <p:cBhvr additive="base">
                                        <p:cTn id="67" dur="500"/>
                                        <p:tgtEl>
                                          <p:spTgt spid="21"/>
                                        </p:tgtEl>
                                        <p:attrNameLst>
                                          <p:attrName>ppt_y</p:attrName>
                                        </p:attrNameLst>
                                      </p:cBhvr>
                                      <p:tavLst>
                                        <p:tav tm="0">
                                          <p:val>
                                            <p:strVal val="ppt_y"/>
                                          </p:val>
                                        </p:tav>
                                        <p:tav tm="100000">
                                          <p:val>
                                            <p:strVal val="1+ppt_h/2"/>
                                          </p:val>
                                        </p:tav>
                                      </p:tavLst>
                                    </p:anim>
                                    <p:set>
                                      <p:cBhvr>
                                        <p:cTn id="68" dur="1" fill="hold">
                                          <p:stCondLst>
                                            <p:cond delay="499"/>
                                          </p:stCondLst>
                                        </p:cTn>
                                        <p:tgtEl>
                                          <p:spTgt spid="21"/>
                                        </p:tgtEl>
                                        <p:attrNameLst>
                                          <p:attrName>style.visibility</p:attrName>
                                        </p:attrNameLst>
                                      </p:cBhvr>
                                      <p:to>
                                        <p:strVal val="hidden"/>
                                      </p:to>
                                    </p:set>
                                  </p:childTnLst>
                                </p:cTn>
                              </p:par>
                            </p:childTnLst>
                          </p:cTn>
                        </p:par>
                        <p:par>
                          <p:cTn id="69" fill="hold">
                            <p:stCondLst>
                              <p:cond delay="1000"/>
                            </p:stCondLst>
                            <p:childTnLst>
                              <p:par>
                                <p:cTn id="70" presetID="2" presetClass="exit" presetSubtype="2" fill="hold" nodeType="afterEffect">
                                  <p:stCondLst>
                                    <p:cond delay="0"/>
                                  </p:stCondLst>
                                  <p:childTnLst>
                                    <p:anim calcmode="lin" valueType="num">
                                      <p:cBhvr additive="base">
                                        <p:cTn id="71" dur="500"/>
                                        <p:tgtEl>
                                          <p:spTgt spid="6"/>
                                        </p:tgtEl>
                                        <p:attrNameLst>
                                          <p:attrName>ppt_x</p:attrName>
                                        </p:attrNameLst>
                                      </p:cBhvr>
                                      <p:tavLst>
                                        <p:tav tm="0">
                                          <p:val>
                                            <p:strVal val="ppt_x"/>
                                          </p:val>
                                        </p:tav>
                                        <p:tav tm="100000">
                                          <p:val>
                                            <p:strVal val="1+ppt_w/2"/>
                                          </p:val>
                                        </p:tav>
                                      </p:tavLst>
                                    </p:anim>
                                    <p:anim calcmode="lin" valueType="num">
                                      <p:cBhvr additive="base">
                                        <p:cTn id="72" dur="500"/>
                                        <p:tgtEl>
                                          <p:spTgt spid="6"/>
                                        </p:tgtEl>
                                        <p:attrNameLst>
                                          <p:attrName>ppt_y</p:attrName>
                                        </p:attrNameLst>
                                      </p:cBhvr>
                                      <p:tavLst>
                                        <p:tav tm="0">
                                          <p:val>
                                            <p:strVal val="ppt_y"/>
                                          </p:val>
                                        </p:tav>
                                        <p:tav tm="100000">
                                          <p:val>
                                            <p:strVal val="ppt_y"/>
                                          </p:val>
                                        </p:tav>
                                      </p:tavLst>
                                    </p:anim>
                                    <p:set>
                                      <p:cBhvr>
                                        <p:cTn id="73" dur="1" fill="hold">
                                          <p:stCondLst>
                                            <p:cond delay="499"/>
                                          </p:stCondLst>
                                        </p:cTn>
                                        <p:tgtEl>
                                          <p:spTgt spid="6"/>
                                        </p:tgtEl>
                                        <p:attrNameLst>
                                          <p:attrName>style.visibility</p:attrName>
                                        </p:attrNameLst>
                                      </p:cBhvr>
                                      <p:to>
                                        <p:strVal val="hidden"/>
                                      </p:to>
                                    </p:set>
                                  </p:childTnLst>
                                </p:cTn>
                              </p:par>
                            </p:childTnLst>
                          </p:cTn>
                        </p:par>
                        <p:par>
                          <p:cTn id="74" fill="hold">
                            <p:stCondLst>
                              <p:cond delay="1500"/>
                            </p:stCondLst>
                            <p:childTnLst>
                              <p:par>
                                <p:cTn id="75" presetID="2" presetClass="exit" presetSubtype="12" fill="hold" nodeType="afterEffect">
                                  <p:stCondLst>
                                    <p:cond delay="0"/>
                                  </p:stCondLst>
                                  <p:childTnLst>
                                    <p:anim calcmode="lin" valueType="num">
                                      <p:cBhvr additive="base">
                                        <p:cTn id="76" dur="500"/>
                                        <p:tgtEl>
                                          <p:spTgt spid="22"/>
                                        </p:tgtEl>
                                        <p:attrNameLst>
                                          <p:attrName>ppt_x</p:attrName>
                                        </p:attrNameLst>
                                      </p:cBhvr>
                                      <p:tavLst>
                                        <p:tav tm="0">
                                          <p:val>
                                            <p:strVal val="ppt_x"/>
                                          </p:val>
                                        </p:tav>
                                        <p:tav tm="100000">
                                          <p:val>
                                            <p:strVal val="0-ppt_w/2"/>
                                          </p:val>
                                        </p:tav>
                                      </p:tavLst>
                                    </p:anim>
                                    <p:anim calcmode="lin" valueType="num">
                                      <p:cBhvr additive="base">
                                        <p:cTn id="77" dur="500"/>
                                        <p:tgtEl>
                                          <p:spTgt spid="22"/>
                                        </p:tgtEl>
                                        <p:attrNameLst>
                                          <p:attrName>ppt_y</p:attrName>
                                        </p:attrNameLst>
                                      </p:cBhvr>
                                      <p:tavLst>
                                        <p:tav tm="0">
                                          <p:val>
                                            <p:strVal val="ppt_y"/>
                                          </p:val>
                                        </p:tav>
                                        <p:tav tm="100000">
                                          <p:val>
                                            <p:strVal val="1+ppt_h/2"/>
                                          </p:val>
                                        </p:tav>
                                      </p:tavLst>
                                    </p:anim>
                                    <p:set>
                                      <p:cBhvr>
                                        <p:cTn id="78" dur="1" fill="hold">
                                          <p:stCondLst>
                                            <p:cond delay="499"/>
                                          </p:stCondLst>
                                        </p:cTn>
                                        <p:tgtEl>
                                          <p:spTgt spid="22"/>
                                        </p:tgtEl>
                                        <p:attrNameLst>
                                          <p:attrName>style.visibility</p:attrName>
                                        </p:attrNameLst>
                                      </p:cBhvr>
                                      <p:to>
                                        <p:strVal val="hidden"/>
                                      </p:to>
                                    </p:set>
                                  </p:childTnLst>
                                </p:cTn>
                              </p:par>
                            </p:childTnLst>
                          </p:cTn>
                        </p:par>
                        <p:par>
                          <p:cTn id="79" fill="hold">
                            <p:stCondLst>
                              <p:cond delay="2000"/>
                            </p:stCondLst>
                            <p:childTnLst>
                              <p:par>
                                <p:cTn id="80" presetID="2" presetClass="exit" presetSubtype="6" fill="hold" nodeType="afterEffect">
                                  <p:stCondLst>
                                    <p:cond delay="0"/>
                                  </p:stCondLst>
                                  <p:childTnLst>
                                    <p:anim calcmode="lin" valueType="num">
                                      <p:cBhvr additive="base">
                                        <p:cTn id="81" dur="500"/>
                                        <p:tgtEl>
                                          <p:spTgt spid="9"/>
                                        </p:tgtEl>
                                        <p:attrNameLst>
                                          <p:attrName>ppt_x</p:attrName>
                                        </p:attrNameLst>
                                      </p:cBhvr>
                                      <p:tavLst>
                                        <p:tav tm="0">
                                          <p:val>
                                            <p:strVal val="ppt_x"/>
                                          </p:val>
                                        </p:tav>
                                        <p:tav tm="100000">
                                          <p:val>
                                            <p:strVal val="1+ppt_w/2"/>
                                          </p:val>
                                        </p:tav>
                                      </p:tavLst>
                                    </p:anim>
                                    <p:anim calcmode="lin" valueType="num">
                                      <p:cBhvr additive="base">
                                        <p:cTn id="82" dur="500"/>
                                        <p:tgtEl>
                                          <p:spTgt spid="9"/>
                                        </p:tgtEl>
                                        <p:attrNameLst>
                                          <p:attrName>ppt_y</p:attrName>
                                        </p:attrNameLst>
                                      </p:cBhvr>
                                      <p:tavLst>
                                        <p:tav tm="0">
                                          <p:val>
                                            <p:strVal val="ppt_y"/>
                                          </p:val>
                                        </p:tav>
                                        <p:tav tm="100000">
                                          <p:val>
                                            <p:strVal val="1+ppt_h/2"/>
                                          </p:val>
                                        </p:tav>
                                      </p:tavLst>
                                    </p:anim>
                                    <p:set>
                                      <p:cBhvr>
                                        <p:cTn id="83" dur="1" fill="hold">
                                          <p:stCondLst>
                                            <p:cond delay="499"/>
                                          </p:stCondLst>
                                        </p:cTn>
                                        <p:tgtEl>
                                          <p:spTgt spid="9"/>
                                        </p:tgtEl>
                                        <p:attrNameLst>
                                          <p:attrName>style.visibility</p:attrName>
                                        </p:attrNameLst>
                                      </p:cBhvr>
                                      <p:to>
                                        <p:strVal val="hidden"/>
                                      </p:to>
                                    </p:set>
                                  </p:childTnLst>
                                </p:cTn>
                              </p:par>
                            </p:childTnLst>
                          </p:cTn>
                        </p:par>
                        <p:par>
                          <p:cTn id="84" fill="hold">
                            <p:stCondLst>
                              <p:cond delay="2500"/>
                            </p:stCondLst>
                            <p:childTnLst>
                              <p:par>
                                <p:cTn id="85" presetID="10" presetClass="exit" presetSubtype="0" fill="hold" nodeType="afterEffect">
                                  <p:stCondLst>
                                    <p:cond delay="0"/>
                                  </p:stCondLst>
                                  <p:childTnLst>
                                    <p:animEffect transition="out" filter="fade">
                                      <p:cBhvr>
                                        <p:cTn id="86" dur="500"/>
                                        <p:tgtEl>
                                          <p:spTgt spid="4"/>
                                        </p:tgtEl>
                                      </p:cBhvr>
                                    </p:animEffect>
                                    <p:set>
                                      <p:cBhvr>
                                        <p:cTn id="87"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9" grpId="1"/>
      <p:bldP spid="21" grpId="0" animBg="1"/>
      <p:bldP spid="21" grpId="1" animBg="1"/>
      <p:bldP spid="21" grpId="2"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972" y="309562"/>
            <a:ext cx="9875520" cy="1356360"/>
          </a:xfrm>
        </p:spPr>
        <p:txBody>
          <a:bodyPr>
            <a:normAutofit fontScale="90000"/>
          </a:bodyPr>
          <a:lstStyle/>
          <a:p>
            <a:pPr algn="ctr"/>
            <a:r>
              <a:rPr lang="en-US" sz="4800" dirty="0">
                <a:latin typeface="Palatino Linotype" panose="02040502050505030304" pitchFamily="18" charset="0"/>
              </a:rPr>
              <a:t>Use Your Tools – </a:t>
            </a:r>
            <a:r>
              <a:rPr lang="en-US" sz="4800" dirty="0">
                <a:latin typeface="Palatino Linotype" panose="02040502050505030304" pitchFamily="18" charset="0"/>
                <a:hlinkClick r:id="rId2"/>
              </a:rPr>
              <a:t>www.rcsdk12.org/CIT/Resources</a:t>
            </a:r>
            <a:r>
              <a:rPr lang="en-US" sz="4800" dirty="0">
                <a:latin typeface="Palatino Linotype" panose="02040502050505030304" pitchFamily="18" charset="0"/>
              </a:rPr>
              <a:t> </a:t>
            </a:r>
          </a:p>
        </p:txBody>
      </p:sp>
      <p:pic>
        <p:nvPicPr>
          <p:cNvPr id="10" name="Content Placeholder 9"/>
          <p:cNvPicPr>
            <a:picLocks noGrp="1" noChangeAspect="1"/>
          </p:cNvPicPr>
          <p:nvPr>
            <p:ph sz="half" idx="1"/>
          </p:nvPr>
        </p:nvPicPr>
        <p:blipFill>
          <a:blip r:embed="rId3"/>
          <a:stretch>
            <a:fillRect/>
          </a:stretch>
        </p:blipFill>
        <p:spPr>
          <a:xfrm>
            <a:off x="1546738" y="1637605"/>
            <a:ext cx="3664734" cy="4685416"/>
          </a:xfrm>
          <a:prstGeom prst="rect">
            <a:avLst/>
          </a:prstGeom>
          <a:ln>
            <a:solidFill>
              <a:schemeClr val="accent1"/>
            </a:solidFill>
          </a:ln>
        </p:spPr>
      </p:pic>
      <p:pic>
        <p:nvPicPr>
          <p:cNvPr id="11" name="Content Placeholder 10"/>
          <p:cNvPicPr>
            <a:picLocks noGrp="1" noChangeAspect="1"/>
          </p:cNvPicPr>
          <p:nvPr>
            <p:ph sz="half" idx="2"/>
          </p:nvPr>
        </p:nvPicPr>
        <p:blipFill>
          <a:blip r:embed="rId4"/>
          <a:stretch>
            <a:fillRect/>
          </a:stretch>
        </p:blipFill>
        <p:spPr>
          <a:xfrm>
            <a:off x="6572251" y="1637605"/>
            <a:ext cx="3594924" cy="4685416"/>
          </a:xfrm>
          <a:prstGeom prst="rect">
            <a:avLst/>
          </a:prstGeom>
          <a:ln>
            <a:solidFill>
              <a:schemeClr val="accent1"/>
            </a:solidFill>
          </a:ln>
        </p:spPr>
      </p:pic>
    </p:spTree>
    <p:extLst>
      <p:ext uri="{BB962C8B-B14F-4D97-AF65-F5344CB8AC3E}">
        <p14:creationId xmlns:p14="http://schemas.microsoft.com/office/powerpoint/2010/main" val="179362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3325" y="388375"/>
            <a:ext cx="9875520" cy="1356360"/>
          </a:xfrm>
        </p:spPr>
        <p:txBody>
          <a:bodyPr/>
          <a:lstStyle/>
          <a:p>
            <a:pPr algn="ctr"/>
            <a:r>
              <a:rPr lang="en-US" b="1" dirty="0"/>
              <a:t>Some Guidelines for </a:t>
            </a:r>
            <a:br>
              <a:rPr lang="en-US" b="1" dirty="0"/>
            </a:br>
            <a:r>
              <a:rPr lang="en-US" b="1" dirty="0"/>
              <a:t>Writing </a:t>
            </a:r>
            <a:r>
              <a:rPr lang="en-US" b="1" u="sng" dirty="0"/>
              <a:t>CIT Intern Final Reports</a:t>
            </a:r>
            <a:endParaRPr lang="en-US" dirty="0"/>
          </a:p>
        </p:txBody>
      </p:sp>
      <p:sp>
        <p:nvSpPr>
          <p:cNvPr id="8" name="Content Placeholder 7"/>
          <p:cNvSpPr>
            <a:spLocks noGrp="1"/>
          </p:cNvSpPr>
          <p:nvPr>
            <p:ph idx="1"/>
          </p:nvPr>
        </p:nvSpPr>
        <p:spPr>
          <a:xfrm>
            <a:off x="427704" y="1744735"/>
            <a:ext cx="11326762" cy="4505632"/>
          </a:xfrm>
        </p:spPr>
        <p:txBody>
          <a:bodyPr>
            <a:noAutofit/>
          </a:bodyPr>
          <a:lstStyle/>
          <a:p>
            <a:pPr lvl="0"/>
            <a:r>
              <a:rPr lang="en-US" sz="1800" dirty="0"/>
              <a:t>Part A of your Intern Final Report should </a:t>
            </a:r>
            <a:r>
              <a:rPr lang="en-US" sz="1800" b="1" i="1" dirty="0"/>
              <a:t>open with a </a:t>
            </a:r>
            <a:r>
              <a:rPr lang="en-US" sz="1800" b="1" i="1" u="sng" dirty="0"/>
              <a:t>clear</a:t>
            </a:r>
            <a:r>
              <a:rPr lang="en-US" sz="1800" b="1" i="1" dirty="0"/>
              <a:t> recommendation for continued employment</a:t>
            </a:r>
            <a:r>
              <a:rPr lang="en-US" sz="1800" dirty="0"/>
              <a:t>. </a:t>
            </a:r>
            <a:endParaRPr lang="en-US" sz="1400" dirty="0"/>
          </a:p>
        </p:txBody>
      </p:sp>
      <p:graphicFrame>
        <p:nvGraphicFramePr>
          <p:cNvPr id="12" name="Table 11"/>
          <p:cNvGraphicFramePr>
            <a:graphicFrameLocks noGrp="1"/>
          </p:cNvGraphicFramePr>
          <p:nvPr>
            <p:extLst>
              <p:ext uri="{D42A27DB-BD31-4B8C-83A1-F6EECF244321}">
                <p14:modId xmlns:p14="http://schemas.microsoft.com/office/powerpoint/2010/main" val="3566416158"/>
              </p:ext>
            </p:extLst>
          </p:nvPr>
        </p:nvGraphicFramePr>
        <p:xfrm>
          <a:off x="1678192" y="2170708"/>
          <a:ext cx="8128000" cy="3205480"/>
        </p:xfrm>
        <a:graphic>
          <a:graphicData uri="http://schemas.openxmlformats.org/drawingml/2006/table">
            <a:tbl>
              <a:tblPr firstRow="1" bandRow="1">
                <a:tableStyleId>{00A15C55-8517-42AA-B614-E9B94910E393}</a:tableStyleId>
              </a:tblPr>
              <a:tblGrid>
                <a:gridCol w="4064000">
                  <a:extLst>
                    <a:ext uri="{9D8B030D-6E8A-4147-A177-3AD203B41FA5}">
                      <a16:colId xmlns:a16="http://schemas.microsoft.com/office/drawing/2014/main" val="2068525878"/>
                    </a:ext>
                  </a:extLst>
                </a:gridCol>
                <a:gridCol w="4064000">
                  <a:extLst>
                    <a:ext uri="{9D8B030D-6E8A-4147-A177-3AD203B41FA5}">
                      <a16:colId xmlns:a16="http://schemas.microsoft.com/office/drawing/2014/main" val="3576885413"/>
                    </a:ext>
                  </a:extLst>
                </a:gridCol>
              </a:tblGrid>
              <a:tr h="370840">
                <a:tc>
                  <a:txBody>
                    <a:bodyPr/>
                    <a:lstStyle/>
                    <a:p>
                      <a:pPr algn="ctr"/>
                      <a:r>
                        <a:rPr lang="en-US" sz="1800" kern="1200" dirty="0">
                          <a:solidFill>
                            <a:schemeClr val="dk1"/>
                          </a:solidFill>
                          <a:effectLst/>
                          <a:latin typeface="+mn-lt"/>
                          <a:ea typeface="+mn-ea"/>
                          <a:cs typeface="+mn-cs"/>
                        </a:rPr>
                        <a:t>“Highly Recommend” </a:t>
                      </a:r>
                      <a:endParaRPr lang="en-US" dirty="0"/>
                    </a:p>
                  </a:txBody>
                  <a:tcPr/>
                </a:tc>
                <a:tc>
                  <a:txBody>
                    <a:bodyPr/>
                    <a:lstStyle/>
                    <a:p>
                      <a:pPr algn="ctr"/>
                      <a:r>
                        <a:rPr lang="en-US" sz="1800" kern="1200" dirty="0">
                          <a:solidFill>
                            <a:schemeClr val="dk1"/>
                          </a:solidFill>
                          <a:effectLst/>
                          <a:latin typeface="+mn-lt"/>
                          <a:ea typeface="+mn-ea"/>
                          <a:cs typeface="+mn-cs"/>
                        </a:rPr>
                        <a:t>“Recommend” </a:t>
                      </a:r>
                      <a:endParaRPr lang="en-US" dirty="0"/>
                    </a:p>
                  </a:txBody>
                  <a:tcPr/>
                </a:tc>
                <a:extLst>
                  <a:ext uri="{0D108BD9-81ED-4DB2-BD59-A6C34878D82A}">
                    <a16:rowId xmlns:a16="http://schemas.microsoft.com/office/drawing/2014/main" val="348477962"/>
                  </a:ext>
                </a:extLst>
              </a:tr>
              <a:tr h="370840">
                <a:tc>
                  <a:txBody>
                    <a:bodyPr/>
                    <a:lstStyle/>
                    <a:p>
                      <a:pPr lvl="1"/>
                      <a:r>
                        <a:rPr lang="en-US" sz="1800" kern="1200" dirty="0">
                          <a:solidFill>
                            <a:schemeClr val="dk1"/>
                          </a:solidFill>
                          <a:effectLst/>
                          <a:latin typeface="+mn-lt"/>
                          <a:ea typeface="+mn-ea"/>
                          <a:cs typeface="+mn-cs"/>
                        </a:rPr>
                        <a:t>indicates the exceptional Intern who stands out from other new teachers based on the Intern’s significant impact on students, strong work ethic, effective teaching practices, professional growth, and positive contributions to the district.  This is the Intern that we would hate to lose, and that we want to make every effort to keep.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indicates that the Intern is doing a good job, shows solid growth and potential, and has met professional standards that merit “effective” ratings. We are happy to retain this Intern as a colleague.</a:t>
                      </a:r>
                    </a:p>
                    <a:p>
                      <a:endParaRPr lang="en-US" dirty="0"/>
                    </a:p>
                  </a:txBody>
                  <a:tcPr/>
                </a:tc>
                <a:extLst>
                  <a:ext uri="{0D108BD9-81ED-4DB2-BD59-A6C34878D82A}">
                    <a16:rowId xmlns:a16="http://schemas.microsoft.com/office/drawing/2014/main" val="2605561354"/>
                  </a:ext>
                </a:extLst>
              </a:tr>
            </a:tbl>
          </a:graphicData>
        </a:graphic>
      </p:graphicFrame>
    </p:spTree>
    <p:extLst>
      <p:ext uri="{BB962C8B-B14F-4D97-AF65-F5344CB8AC3E}">
        <p14:creationId xmlns:p14="http://schemas.microsoft.com/office/powerpoint/2010/main" val="4089646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anim calcmode="lin" valueType="num">
                                      <p:cBhvr>
                                        <p:cTn id="14" dur="1000" fill="hold"/>
                                        <p:tgtEl>
                                          <p:spTgt spid="12"/>
                                        </p:tgtEl>
                                        <p:attrNameLst>
                                          <p:attrName>ppt_x</p:attrName>
                                        </p:attrNameLst>
                                      </p:cBhvr>
                                      <p:tavLst>
                                        <p:tav tm="0">
                                          <p:val>
                                            <p:strVal val="#ppt_x"/>
                                          </p:val>
                                        </p:tav>
                                        <p:tav tm="100000">
                                          <p:val>
                                            <p:strVal val="#ppt_x"/>
                                          </p:val>
                                        </p:tav>
                                      </p:tavLst>
                                    </p:anim>
                                    <p:anim calcmode="lin" valueType="num">
                                      <p:cBhvr>
                                        <p:cTn id="1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xit" presetSubtype="4" fill="hold" nodeType="clickEffect">
                                  <p:stCondLst>
                                    <p:cond delay="0"/>
                                  </p:stCondLst>
                                  <p:childTnLst>
                                    <p:anim calcmode="lin" valueType="num">
                                      <p:cBhvr additive="base">
                                        <p:cTn id="19" dur="500"/>
                                        <p:tgtEl>
                                          <p:spTgt spid="12"/>
                                        </p:tgtEl>
                                        <p:attrNameLst>
                                          <p:attrName>ppt_x</p:attrName>
                                        </p:attrNameLst>
                                      </p:cBhvr>
                                      <p:tavLst>
                                        <p:tav tm="0">
                                          <p:val>
                                            <p:strVal val="ppt_x"/>
                                          </p:val>
                                        </p:tav>
                                        <p:tav tm="100000">
                                          <p:val>
                                            <p:strVal val="ppt_x"/>
                                          </p:val>
                                        </p:tav>
                                      </p:tavLst>
                                    </p:anim>
                                    <p:anim calcmode="lin" valueType="num">
                                      <p:cBhvr additive="base">
                                        <p:cTn id="20" dur="500"/>
                                        <p:tgtEl>
                                          <p:spTgt spid="12"/>
                                        </p:tgtEl>
                                        <p:attrNameLst>
                                          <p:attrName>ppt_y</p:attrName>
                                        </p:attrNameLst>
                                      </p:cBhvr>
                                      <p:tavLst>
                                        <p:tav tm="0">
                                          <p:val>
                                            <p:strVal val="ppt_y"/>
                                          </p:val>
                                        </p:tav>
                                        <p:tav tm="100000">
                                          <p:val>
                                            <p:strVal val="1+ppt_h/2"/>
                                          </p:val>
                                        </p:tav>
                                      </p:tavLst>
                                    </p:anim>
                                    <p:set>
                                      <p:cBhvr>
                                        <p:cTn id="21"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3325" y="388375"/>
            <a:ext cx="9875520" cy="1356360"/>
          </a:xfrm>
        </p:spPr>
        <p:txBody>
          <a:bodyPr/>
          <a:lstStyle/>
          <a:p>
            <a:pPr algn="ctr"/>
            <a:r>
              <a:rPr lang="en-US" b="1" dirty="0"/>
              <a:t>Some Guidelines for </a:t>
            </a:r>
            <a:br>
              <a:rPr lang="en-US" b="1" dirty="0"/>
            </a:br>
            <a:r>
              <a:rPr lang="en-US" b="1" dirty="0"/>
              <a:t>Writing </a:t>
            </a:r>
            <a:r>
              <a:rPr lang="en-US" b="1" u="sng" dirty="0"/>
              <a:t>CIT Intern Final Reports</a:t>
            </a:r>
            <a:endParaRPr lang="en-US" dirty="0"/>
          </a:p>
        </p:txBody>
      </p:sp>
      <p:sp>
        <p:nvSpPr>
          <p:cNvPr id="8" name="Content Placeholder 7"/>
          <p:cNvSpPr>
            <a:spLocks noGrp="1"/>
          </p:cNvSpPr>
          <p:nvPr>
            <p:ph idx="1"/>
          </p:nvPr>
        </p:nvSpPr>
        <p:spPr>
          <a:xfrm>
            <a:off x="427704" y="1744735"/>
            <a:ext cx="11326762" cy="4505632"/>
          </a:xfrm>
        </p:spPr>
        <p:txBody>
          <a:bodyPr>
            <a:noAutofit/>
          </a:bodyPr>
          <a:lstStyle/>
          <a:p>
            <a:pPr lvl="0"/>
            <a:r>
              <a:rPr lang="en-US" sz="1800" dirty="0"/>
              <a:t>Part A of your Intern Final Report should </a:t>
            </a:r>
            <a:r>
              <a:rPr lang="en-US" sz="1800" b="1" i="1" dirty="0"/>
              <a:t>open with a </a:t>
            </a:r>
            <a:r>
              <a:rPr lang="en-US" sz="1800" b="1" i="1" u="sng" dirty="0"/>
              <a:t>clear</a:t>
            </a:r>
            <a:r>
              <a:rPr lang="en-US" sz="1800" b="1" i="1" dirty="0"/>
              <a:t> recommendation for continued employment</a:t>
            </a:r>
            <a:r>
              <a:rPr lang="en-US" sz="1800" dirty="0"/>
              <a:t>. </a:t>
            </a:r>
            <a:endParaRPr lang="en-US" sz="1400" dirty="0"/>
          </a:p>
          <a:p>
            <a:pPr lvl="0"/>
            <a:r>
              <a:rPr lang="en-US" sz="1800" dirty="0"/>
              <a:t>Include the number of observations and conferences that form the basis for your recommendation (refer to samples). If relevant, you could include brief context about the teacher’s previous teaching experience.</a:t>
            </a:r>
            <a:endParaRPr lang="en-US" sz="1400" dirty="0"/>
          </a:p>
          <a:p>
            <a:pPr lvl="0"/>
            <a:r>
              <a:rPr lang="en-US" sz="1800" b="1" dirty="0"/>
              <a:t>Make the case for continuation (or not). </a:t>
            </a:r>
            <a:r>
              <a:rPr lang="en-US" sz="1800" dirty="0"/>
              <a:t>What makes the Intern a positive addition to the district (or not)?  Describe the Intern’s potential for ongoing contributions to the district. How has this Intern had an impact on students?  How does this Intern relate to students, colleagues, and families? When applicable, you could include the value (if relevant) of the teacher’s previous experience. </a:t>
            </a:r>
            <a:endParaRPr lang="en-US" sz="1400" dirty="0"/>
          </a:p>
          <a:p>
            <a:pPr lvl="0"/>
            <a:r>
              <a:rPr lang="en-US" sz="1800" dirty="0"/>
              <a:t>You should describe the Intern’s growth and strengths, but also be sure to include any ongoing challenges and professional development needs. </a:t>
            </a:r>
            <a:endParaRPr lang="en-US" sz="1400" dirty="0"/>
          </a:p>
          <a:p>
            <a:pPr lvl="0"/>
            <a:r>
              <a:rPr lang="en-US" sz="1800" dirty="0"/>
              <a:t>Be guided by the Danielson rubrics (but avoid a component-by-component accounting). This is a summative review, and while it should describe specific strengths and weaknesses, it does not require the detailed examples that you used as evidence in your Intern Status Reports.</a:t>
            </a:r>
            <a:endParaRPr lang="en-US" sz="1400" dirty="0"/>
          </a:p>
          <a:p>
            <a:pPr lvl="0"/>
            <a:r>
              <a:rPr lang="en-US" sz="1800" dirty="0"/>
              <a:t>Part B can be a bulleted list of ways you supported your Intern (refer to samples). </a:t>
            </a:r>
            <a:endParaRPr lang="en-US" sz="1400" dirty="0"/>
          </a:p>
          <a:p>
            <a:pPr lvl="0"/>
            <a:r>
              <a:rPr lang="en-US" sz="1800" dirty="0"/>
              <a:t>You need to go over the report with your Intern and </a:t>
            </a:r>
            <a:r>
              <a:rPr lang="en-US" sz="1800" b="1" i="1" dirty="0"/>
              <a:t>obtain signatures</a:t>
            </a:r>
            <a:r>
              <a:rPr lang="en-US" sz="1800" dirty="0"/>
              <a:t> prior to your Review of Records meeting with your CIT Panel Contact.</a:t>
            </a:r>
            <a:endParaRPr lang="en-US" sz="1400" dirty="0"/>
          </a:p>
        </p:txBody>
      </p:sp>
    </p:spTree>
    <p:extLst>
      <p:ext uri="{BB962C8B-B14F-4D97-AF65-F5344CB8AC3E}">
        <p14:creationId xmlns:p14="http://schemas.microsoft.com/office/powerpoint/2010/main" val="2822856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nodeType="clickEffect">
                                  <p:stCondLst>
                                    <p:cond delay="0"/>
                                  </p:stCondLst>
                                  <p:childTnLst>
                                    <p:set>
                                      <p:cBhvr>
                                        <p:cTn id="36" dur="1" fill="hold">
                                          <p:stCondLst>
                                            <p:cond delay="0"/>
                                          </p:stCondLst>
                                        </p:cTn>
                                        <p:tgtEl>
                                          <p:spTgt spid="8">
                                            <p:txEl>
                                              <p:pRg st="5" end="5"/>
                                            </p:txEl>
                                          </p:spTgt>
                                        </p:tgtEl>
                                        <p:attrNameLst>
                                          <p:attrName>style.visibility</p:attrName>
                                        </p:attrNameLst>
                                      </p:cBhvr>
                                      <p:to>
                                        <p:strVal val="visible"/>
                                      </p:to>
                                    </p:set>
                                    <p:anim calcmode="lin" valueType="num">
                                      <p:cBhvr additive="base">
                                        <p:cTn id="37" dur="500" fill="hold"/>
                                        <p:tgtEl>
                                          <p:spTgt spid="8">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2" fill="hold" nodeType="click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15729" y="553371"/>
            <a:ext cx="8760542" cy="5628648"/>
          </a:xfrm>
          <a:prstGeom prst="rect">
            <a:avLst/>
          </a:prstGeom>
        </p:spPr>
      </p:pic>
    </p:spTree>
    <p:extLst>
      <p:ext uri="{BB962C8B-B14F-4D97-AF65-F5344CB8AC3E}">
        <p14:creationId xmlns:p14="http://schemas.microsoft.com/office/powerpoint/2010/main" val="2073481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Panel Contact will  . . .</a:t>
            </a:r>
          </a:p>
        </p:txBody>
      </p:sp>
      <p:sp>
        <p:nvSpPr>
          <p:cNvPr id="3" name="Content Placeholder 2"/>
          <p:cNvSpPr>
            <a:spLocks noGrp="1"/>
          </p:cNvSpPr>
          <p:nvPr>
            <p:ph idx="1"/>
          </p:nvPr>
        </p:nvSpPr>
        <p:spPr>
          <a:xfrm>
            <a:off x="936523" y="1762431"/>
            <a:ext cx="9872871" cy="4461387"/>
          </a:xfrm>
        </p:spPr>
        <p:txBody>
          <a:bodyPr>
            <a:normAutofit/>
          </a:bodyPr>
          <a:lstStyle/>
          <a:p>
            <a:pPr marL="45720" lvl="0" indent="0">
              <a:buNone/>
            </a:pPr>
            <a:r>
              <a:rPr lang="en-US" sz="2800" b="1" dirty="0"/>
              <a:t>ask clarifying questions</a:t>
            </a:r>
            <a:r>
              <a:rPr lang="en-US" sz="2800" dirty="0"/>
              <a:t> to help you summarize your experiences with Intern(s) and to support your recommendation about the Intern’s continued employment </a:t>
            </a:r>
          </a:p>
          <a:p>
            <a:pPr marL="45720" lvl="0" indent="0">
              <a:buNone/>
            </a:pPr>
            <a:r>
              <a:rPr lang="en-US" sz="2400" dirty="0"/>
              <a:t>Some helpful guiding questions might include:</a:t>
            </a:r>
          </a:p>
          <a:p>
            <a:pPr lvl="1"/>
            <a:r>
              <a:rPr lang="en-US" dirty="0"/>
              <a:t>What is the Mentor’s overall recommendation and what are the main reasons for that recommendation?</a:t>
            </a:r>
          </a:p>
          <a:p>
            <a:pPr lvl="1"/>
            <a:r>
              <a:rPr lang="en-US" dirty="0"/>
              <a:t>What are some ways that the Intern demonstrated growth in planning/preparation, instruction, learning environment, and/or professional responsibilities/growth?</a:t>
            </a:r>
          </a:p>
          <a:p>
            <a:pPr lvl="1"/>
            <a:r>
              <a:rPr lang="en-US" dirty="0"/>
              <a:t>How does the school administration perceive the Intern?</a:t>
            </a:r>
          </a:p>
          <a:p>
            <a:pPr lvl="1"/>
            <a:r>
              <a:rPr lang="en-US" dirty="0"/>
              <a:t>What are the most significant strengths/accomplishments of the Intern?  </a:t>
            </a:r>
          </a:p>
          <a:p>
            <a:pPr lvl="1"/>
            <a:r>
              <a:rPr lang="en-US" dirty="0"/>
              <a:t>What should the professional learning focus of the Intern going forward?</a:t>
            </a:r>
          </a:p>
          <a:p>
            <a:endParaRPr lang="en-US" dirty="0"/>
          </a:p>
        </p:txBody>
      </p:sp>
    </p:spTree>
    <p:extLst>
      <p:ext uri="{BB962C8B-B14F-4D97-AF65-F5344CB8AC3E}">
        <p14:creationId xmlns:p14="http://schemas.microsoft.com/office/powerpoint/2010/main" val="1802453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75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75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15" fill="hold">
                            <p:stCondLst>
                              <p:cond delay="750"/>
                            </p:stCondLst>
                            <p:childTnLst>
                              <p:par>
                                <p:cTn id="16" presetID="2" presetClass="entr" presetSubtype="8" fill="hold"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9" dur="75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0" fill="hold">
                            <p:stCondLst>
                              <p:cond delay="1500"/>
                            </p:stCondLst>
                            <p:childTnLst>
                              <p:par>
                                <p:cTn id="21" presetID="2" presetClass="entr" presetSubtype="8"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75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75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5" fill="hold">
                            <p:stCondLst>
                              <p:cond delay="2250"/>
                            </p:stCondLst>
                            <p:childTnLst>
                              <p:par>
                                <p:cTn id="26" presetID="2" presetClass="entr" presetSubtype="8" fill="hold"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additive="base">
                                        <p:cTn id="28" dur="75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9" dur="75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30" fill="hold">
                            <p:stCondLst>
                              <p:cond delay="3000"/>
                            </p:stCondLst>
                            <p:childTnLst>
                              <p:par>
                                <p:cTn id="31" presetID="2" presetClass="entr" presetSubtype="8" fill="hold"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75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75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5" fill="hold">
                            <p:stCondLst>
                              <p:cond delay="3750"/>
                            </p:stCondLst>
                            <p:childTnLst>
                              <p:par>
                                <p:cTn id="36" presetID="2" presetClass="entr" presetSubtype="8" fill="hold"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75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9" dur="75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sis">
  <a:themeElements>
    <a:clrScheme name="Custom 7">
      <a:dk1>
        <a:sysClr val="windowText" lastClr="000000"/>
      </a:dk1>
      <a:lt1>
        <a:sysClr val="window" lastClr="FFFFFF"/>
      </a:lt1>
      <a:dk2>
        <a:srgbClr val="632E62"/>
      </a:dk2>
      <a:lt2>
        <a:srgbClr val="D8D8D8"/>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3568</TotalTime>
  <Words>976</Words>
  <Application>Microsoft Office PowerPoint</Application>
  <PresentationFormat>Widescreen</PresentationFormat>
  <Paragraphs>52</Paragraphs>
  <Slides>13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Corbel</vt:lpstr>
      <vt:lpstr>Palatino Linotype</vt:lpstr>
      <vt:lpstr>Times New Roman</vt:lpstr>
      <vt:lpstr>Wingdings</vt:lpstr>
      <vt:lpstr>Basis</vt:lpstr>
      <vt:lpstr>CIT End-of-Year  Review of Records</vt:lpstr>
      <vt:lpstr>Review of What Now?</vt:lpstr>
      <vt:lpstr>Two Parts of Review of Records</vt:lpstr>
      <vt:lpstr>Use Your Tools – www.rcsdk12.org/CIT/Resources </vt:lpstr>
      <vt:lpstr>Use Your Tools – www.rcsdk12.org/CIT/Resources </vt:lpstr>
      <vt:lpstr>Some Guidelines for  Writing CIT Intern Final Reports</vt:lpstr>
      <vt:lpstr>Some Guidelines for  Writing CIT Intern Final Reports</vt:lpstr>
      <vt:lpstr>PowerPoint Presentation</vt:lpstr>
      <vt:lpstr>Your Panel Contact will  . . .</vt:lpstr>
      <vt:lpstr>Submit (send as attachment)</vt:lpstr>
      <vt:lpstr>Bring to show, but DO NOT SUBMIT</vt:lpstr>
      <vt:lpstr>Panel Recommendation “Cover Sheet”</vt:lpstr>
      <vt:lpstr>CIT Panel  Review or Records Form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 End-of-Year  Review of Records</dc:title>
  <dc:creator>Cohen, Stefan L</dc:creator>
  <cp:lastModifiedBy>Cohen, Stefan L</cp:lastModifiedBy>
  <cp:revision>15</cp:revision>
  <dcterms:created xsi:type="dcterms:W3CDTF">2020-05-18T17:05:27Z</dcterms:created>
  <dcterms:modified xsi:type="dcterms:W3CDTF">2023-05-25T21:17:32Z</dcterms:modified>
</cp:coreProperties>
</file>